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84" r:id="rId4"/>
    <p:sldId id="282" r:id="rId5"/>
    <p:sldId id="273" r:id="rId6"/>
    <p:sldId id="277" r:id="rId7"/>
    <p:sldId id="258" r:id="rId8"/>
    <p:sldId id="274" r:id="rId9"/>
    <p:sldId id="275" r:id="rId10"/>
    <p:sldId id="267" r:id="rId11"/>
    <p:sldId id="262" r:id="rId12"/>
    <p:sldId id="270" r:id="rId13"/>
    <p:sldId id="271" r:id="rId14"/>
    <p:sldId id="264" r:id="rId15"/>
    <p:sldId id="272" r:id="rId16"/>
    <p:sldId id="278" r:id="rId17"/>
    <p:sldId id="283" r:id="rId18"/>
    <p:sldId id="279" r:id="rId19"/>
    <p:sldId id="276" r:id="rId20"/>
    <p:sldId id="266" r:id="rId21"/>
    <p:sldId id="265" r:id="rId22"/>
    <p:sldId id="280" r:id="rId23"/>
    <p:sldId id="259" r:id="rId24"/>
    <p:sldId id="281" r:id="rId25"/>
    <p:sldId id="260" r:id="rId26"/>
    <p:sldId id="269" r:id="rId27"/>
    <p:sldId id="263"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4"/>
    <p:restoredTop sz="81902"/>
  </p:normalViewPr>
  <p:slideViewPr>
    <p:cSldViewPr snapToGrid="0">
      <p:cViewPr varScale="1">
        <p:scale>
          <a:sx n="65" d="100"/>
          <a:sy n="65" d="100"/>
        </p:scale>
        <p:origin x="216" y="760"/>
      </p:cViewPr>
      <p:guideLst/>
    </p:cSldViewPr>
  </p:slideViewPr>
  <p:notesTextViewPr>
    <p:cViewPr>
      <p:scale>
        <a:sx n="1" d="1"/>
        <a:sy n="1" d="1"/>
      </p:scale>
      <p:origin x="0" y="-7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D1D6-E617-6541-BDE4-E99668C59FC4}" type="datetimeFigureOut">
              <a:rPr lang="en-US" smtClean="0"/>
              <a:t>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3DA22-DC41-6846-B90E-942D367ECB00}" type="slidenum">
              <a:rPr lang="en-US" smtClean="0"/>
              <a:t>‹#›</a:t>
            </a:fld>
            <a:endParaRPr lang="en-US"/>
          </a:p>
        </p:txBody>
      </p:sp>
    </p:spTree>
    <p:extLst>
      <p:ext uri="{BB962C8B-B14F-4D97-AF65-F5344CB8AC3E}">
        <p14:creationId xmlns:p14="http://schemas.microsoft.com/office/powerpoint/2010/main" val="291962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4351653/#R2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r>
              <a:rPr lang="en-US" dirty="0">
                <a:effectLst/>
                <a:latin typeface="Helvetica Neue" panose="02000503000000020004" pitchFamily="2" charset="0"/>
              </a:rPr>
              <a:t>[ ] from the spinal stimulator JAMA </a:t>
            </a:r>
            <a:r>
              <a:rPr lang="en-US" dirty="0" err="1">
                <a:effectLst/>
                <a:latin typeface="Helvetica Neue" panose="02000503000000020004" pitchFamily="2" charset="0"/>
              </a:rPr>
              <a:t>rct</a:t>
            </a:r>
            <a:r>
              <a:rPr lang="en-US" dirty="0">
                <a:effectLst/>
                <a:latin typeface="Helvetica Neue" panose="02000503000000020004" pitchFamily="2" charset="0"/>
              </a:rPr>
              <a:t> – negative result. Find this. </a:t>
            </a:r>
            <a:r>
              <a:rPr lang="en-US">
                <a:effectLst/>
                <a:latin typeface="Helvetica Neue" panose="02000503000000020004" pitchFamily="2" charset="0"/>
              </a:rPr>
              <a:t>Oct 2022</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play of chance and what we think we know about diagnosing a lung disease.</a:t>
            </a:r>
          </a:p>
          <a:p>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Why do we have control groups?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What is regression to the mean?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Twiny</a:t>
            </a:r>
            <a:r>
              <a:rPr lang="en-US" dirty="0">
                <a:effectLst/>
                <a:latin typeface="Helvetica Neue" panose="02000503000000020004" pitchFamily="2" charset="0"/>
              </a:rPr>
              <a:t> sim?</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Play of chance</a:t>
            </a:r>
          </a:p>
          <a:p>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a:t>
            </a:r>
            <a:r>
              <a:rPr lang="en-US" dirty="0" err="1">
                <a:effectLst/>
                <a:latin typeface="Helvetica Neue" panose="02000503000000020004" pitchFamily="2" charset="0"/>
              </a:rPr>
              <a:t>Diagnosticty</a:t>
            </a:r>
            <a:r>
              <a:rPr lang="en-US" dirty="0">
                <a:effectLst/>
                <a:latin typeface="Helvetica Neue" panose="02000503000000020004" pitchFamily="2" charset="0"/>
              </a:rPr>
              <a:t> and foundations of information theory / </a:t>
            </a:r>
            <a:r>
              <a:rPr lang="en-US" dirty="0" err="1">
                <a:effectLst/>
                <a:latin typeface="Helvetica Neue" panose="02000503000000020004" pitchFamily="2" charset="0"/>
              </a:rPr>
              <a:t>likelihoodism</a:t>
            </a:r>
            <a:r>
              <a:rPr lang="en-US" dirty="0">
                <a:effectLst/>
                <a:latin typeface="Helvetica Neue" panose="02000503000000020004" pitchFamily="2" charset="0"/>
              </a:rPr>
              <a:t>” - A-a gradient </a:t>
            </a:r>
          </a:p>
          <a:p>
            <a:pPr>
              <a:buFont typeface="+mj-lt"/>
              <a:buAutoNum type="arabicPeriod"/>
            </a:pPr>
            <a:r>
              <a:rPr lang="en-US" dirty="0">
                <a:effectLst/>
                <a:latin typeface="Helvetica Neue" panose="02000503000000020004" pitchFamily="2" charset="0"/>
              </a:rPr>
              <a:t>“Play of Chance” and response to trial of ____</a:t>
            </a:r>
          </a:p>
          <a:p>
            <a:pPr>
              <a:buFont typeface="+mj-lt"/>
              <a:buAutoNum type="arabicPeriod"/>
            </a:pPr>
            <a:r>
              <a:rPr lang="en-US" dirty="0">
                <a:effectLst/>
                <a:latin typeface="Helvetica Neue" panose="02000503000000020004" pitchFamily="2" charset="0"/>
              </a:rPr>
              <a:t>Asthma Diagnosis: The problem isn’t what we don’t know, it’s what we think we know that </a:t>
            </a:r>
            <a:r>
              <a:rPr lang="en-US" dirty="0" err="1">
                <a:effectLst/>
                <a:latin typeface="Helvetica Neue" panose="02000503000000020004" pitchFamily="2" charset="0"/>
              </a:rPr>
              <a:t>ain’t</a:t>
            </a:r>
            <a:r>
              <a:rPr lang="en-US" dirty="0">
                <a:effectLst/>
                <a:latin typeface="Helvetica Neue" panose="02000503000000020004" pitchFamily="2" charset="0"/>
              </a:rPr>
              <a:t> so!</a:t>
            </a: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1</a:t>
            </a:fld>
            <a:endParaRPr lang="en-US"/>
          </a:p>
        </p:txBody>
      </p:sp>
    </p:spTree>
    <p:extLst>
      <p:ext uri="{BB962C8B-B14F-4D97-AF65-F5344CB8AC3E}">
        <p14:creationId xmlns:p14="http://schemas.microsoft.com/office/powerpoint/2010/main" val="168282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panose="02000503000000020004" pitchFamily="2" charset="0"/>
              </a:rPr>
              <a:t>HF worsening </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b="1" dirty="0">
                <a:effectLst/>
                <a:latin typeface="Helvetica Neue" panose="02000503000000020004" pitchFamily="2" charset="0"/>
              </a:rPr>
              <a:t>obstruction; citation 12:  </a:t>
            </a:r>
            <a:r>
              <a:rPr lang="en-US" b="1" dirty="0" err="1">
                <a:effectLst/>
                <a:latin typeface="Helvetica Neue" panose="02000503000000020004" pitchFamily="2" charset="0"/>
              </a:rPr>
              <a:t>Roversi</a:t>
            </a:r>
            <a:r>
              <a:rPr lang="en-US" b="1" dirty="0">
                <a:effectLst/>
                <a:latin typeface="Helvetica Neue" panose="02000503000000020004" pitchFamily="2" charset="0"/>
              </a:rPr>
              <a:t> S, </a:t>
            </a:r>
            <a:r>
              <a:rPr lang="en-US" b="1" dirty="0" err="1">
                <a:effectLst/>
                <a:latin typeface="Helvetica Neue" panose="02000503000000020004" pitchFamily="2" charset="0"/>
              </a:rPr>
              <a:t>Fabbri</a:t>
            </a:r>
            <a:r>
              <a:rPr lang="en-US" b="1" dirty="0">
                <a:effectLst/>
                <a:latin typeface="Helvetica Neue" panose="02000503000000020004" pitchFamily="2" charset="0"/>
              </a:rPr>
              <a:t> LM, Sin DD, Hawkins NM, </a:t>
            </a:r>
            <a:r>
              <a:rPr lang="en-US" b="1" dirty="0" err="1">
                <a:effectLst/>
                <a:latin typeface="Helvetica Neue" panose="02000503000000020004" pitchFamily="2" charset="0"/>
              </a:rPr>
              <a:t>Agustí</a:t>
            </a:r>
            <a:r>
              <a:rPr lang="en-US" b="1" dirty="0">
                <a:effectLst/>
                <a:latin typeface="Helvetica Neue" panose="02000503000000020004" pitchFamily="2" charset="0"/>
              </a:rPr>
              <a:t> A. Chronic obstructive pulmonary</a:t>
            </a:r>
            <a:endParaRPr lang="en-US" dirty="0">
              <a:effectLst/>
              <a:latin typeface="Helvetica Neue" panose="02000503000000020004" pitchFamily="2" charset="0"/>
            </a:endParaRPr>
          </a:p>
          <a:p>
            <a:r>
              <a:rPr lang="en-US" b="1" dirty="0">
                <a:effectLst/>
                <a:latin typeface="Helvetica Neue" panose="02000503000000020004" pitchFamily="2" charset="0"/>
              </a:rPr>
              <a:t>disease and cardiac diseases. An urgent need for integrated care. Am J Respir Crit Care</a:t>
            </a:r>
            <a:endParaRPr lang="en-US" dirty="0">
              <a:effectLst/>
              <a:latin typeface="Helvetica Neue" panose="02000503000000020004" pitchFamily="2" charset="0"/>
            </a:endParaRPr>
          </a:p>
          <a:p>
            <a:r>
              <a:rPr lang="en-US" b="1" dirty="0">
                <a:effectLst/>
                <a:latin typeface="Helvetica Neue" panose="02000503000000020004" pitchFamily="2" charset="0"/>
              </a:rPr>
              <a:t>Med 2016;194:1319–1336. </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b="1" dirty="0">
                <a:effectLst/>
                <a:latin typeface="Helvetica Neue" panose="02000503000000020004" pitchFamily="2" charset="0"/>
              </a:rPr>
              <a:t> and wheezing citation 15: </a:t>
            </a:r>
            <a:r>
              <a:rPr lang="en-US" b="1" dirty="0" err="1">
                <a:effectLst/>
                <a:latin typeface="Helvetica Neue" panose="02000503000000020004" pitchFamily="2" charset="0"/>
              </a:rPr>
              <a:t>Renier</a:t>
            </a:r>
            <a:r>
              <a:rPr lang="en-US" b="1" dirty="0">
                <a:effectLst/>
                <a:latin typeface="Helvetica Neue" panose="02000503000000020004" pitchFamily="2" charset="0"/>
              </a:rPr>
              <a:t> W, </a:t>
            </a:r>
            <a:r>
              <a:rPr lang="en-US" b="1" dirty="0" err="1">
                <a:effectLst/>
                <a:latin typeface="Helvetica Neue" panose="02000503000000020004" pitchFamily="2" charset="0"/>
              </a:rPr>
              <a:t>Hoogma</a:t>
            </a:r>
            <a:r>
              <a:rPr lang="en-US" b="1" dirty="0">
                <a:effectLst/>
                <a:latin typeface="Helvetica Neue" panose="02000503000000020004" pitchFamily="2" charset="0"/>
              </a:rPr>
              <a:t>-Von Winckelmann K, </a:t>
            </a:r>
            <a:r>
              <a:rPr lang="en-US" b="1" dirty="0" err="1">
                <a:effectLst/>
                <a:latin typeface="Helvetica Neue" panose="02000503000000020004" pitchFamily="2" charset="0"/>
              </a:rPr>
              <a:t>Verbakel</a:t>
            </a:r>
            <a:r>
              <a:rPr lang="en-US" b="1" dirty="0">
                <a:effectLst/>
                <a:latin typeface="Helvetica Neue" panose="02000503000000020004" pitchFamily="2" charset="0"/>
              </a:rPr>
              <a:t> JY, </a:t>
            </a:r>
            <a:r>
              <a:rPr lang="en-US" b="1" dirty="0" err="1">
                <a:effectLst/>
                <a:latin typeface="Helvetica Neue" panose="02000503000000020004" pitchFamily="2" charset="0"/>
              </a:rPr>
              <a:t>Aertgeerts</a:t>
            </a:r>
            <a:r>
              <a:rPr lang="en-US" b="1" dirty="0">
                <a:effectLst/>
                <a:latin typeface="Helvetica Neue" panose="02000503000000020004" pitchFamily="2" charset="0"/>
              </a:rPr>
              <a:t> B, </a:t>
            </a:r>
            <a:r>
              <a:rPr lang="en-US" b="1" dirty="0" err="1">
                <a:effectLst/>
                <a:latin typeface="Helvetica Neue" panose="02000503000000020004" pitchFamily="2" charset="0"/>
              </a:rPr>
              <a:t>Buntinx</a:t>
            </a:r>
            <a:r>
              <a:rPr lang="en-US" b="1" dirty="0">
                <a:effectLst/>
                <a:latin typeface="Helvetica Neue" panose="02000503000000020004" pitchFamily="2" charset="0"/>
              </a:rPr>
              <a:t> F. Signs and symptoms in adult patients with acute dyspnea: a systematic review and </a:t>
            </a:r>
            <a:r>
              <a:rPr lang="en-US" b="1" dirty="0" err="1">
                <a:effectLst/>
                <a:latin typeface="Helvetica Neue" panose="02000503000000020004" pitchFamily="2" charset="0"/>
              </a:rPr>
              <a:t>metaanalysis</a:t>
            </a:r>
            <a:r>
              <a:rPr lang="en-US" b="1" dirty="0">
                <a:effectLst/>
                <a:latin typeface="Helvetica Neue" panose="02000503000000020004" pitchFamily="2" charset="0"/>
              </a:rPr>
              <a:t>. </a:t>
            </a:r>
            <a:r>
              <a:rPr lang="en-US" b="1" dirty="0" err="1">
                <a:effectLst/>
                <a:latin typeface="Helvetica Neue" panose="02000503000000020004" pitchFamily="2" charset="0"/>
              </a:rPr>
              <a:t>Eur</a:t>
            </a:r>
            <a:r>
              <a:rPr lang="en-US" b="1" dirty="0">
                <a:effectLst/>
                <a:latin typeface="Helvetica Neue" panose="02000503000000020004" pitchFamily="2" charset="0"/>
              </a:rPr>
              <a:t> J </a:t>
            </a:r>
            <a:r>
              <a:rPr lang="en-US" b="1" dirty="0" err="1">
                <a:effectLst/>
                <a:latin typeface="Helvetica Neue" panose="02000503000000020004" pitchFamily="2" charset="0"/>
              </a:rPr>
              <a:t>Emerg</a:t>
            </a:r>
            <a:r>
              <a:rPr lang="en-US" b="1" dirty="0">
                <a:effectLst/>
                <a:latin typeface="Helvetica Neue" panose="02000503000000020004" pitchFamily="2" charset="0"/>
              </a:rPr>
              <a:t> Med 2018;25:3–11.</a:t>
            </a: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23</a:t>
            </a:fld>
            <a:endParaRPr lang="en-US"/>
          </a:p>
        </p:txBody>
      </p:sp>
    </p:spTree>
    <p:extLst>
      <p:ext uri="{BB962C8B-B14F-4D97-AF65-F5344CB8AC3E}">
        <p14:creationId xmlns:p14="http://schemas.microsoft.com/office/powerpoint/2010/main" val="284245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this PGR is inspired by a observation I had talking with one of my friends who is now an oncology attending here. He noted that one of his patients was referred to us and through the consult service ICU and subsequent follow ups in clinic with two providers, who is diagnosed with four different one diseases for the same presentation. A different one each time they saw a new provider. While this case is extreme I do think that if you look through any of the divisions in internal medicine, patients with receive more variable diagnoses with pulmonary providers then with any other. partially I’ll make the argument but that’s not our fault, but that in fact pulmonary diagnostics are not very good.</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This isn’t that case, this patient only got three different diagnoses with three different providers. So depending if he sees one of you he may accumulate a fourth</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27</a:t>
            </a:fld>
            <a:endParaRPr lang="en-US"/>
          </a:p>
        </p:txBody>
      </p:sp>
    </p:spTree>
    <p:extLst>
      <p:ext uri="{BB962C8B-B14F-4D97-AF65-F5344CB8AC3E}">
        <p14:creationId xmlns:p14="http://schemas.microsoft.com/office/powerpoint/2010/main" val="412832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4</a:t>
            </a:fld>
            <a:endParaRPr lang="en-US"/>
          </a:p>
        </p:txBody>
      </p:sp>
    </p:spTree>
    <p:extLst>
      <p:ext uri="{BB962C8B-B14F-4D97-AF65-F5344CB8AC3E}">
        <p14:creationId xmlns:p14="http://schemas.microsoft.com/office/powerpoint/2010/main" val="385972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r>
              <a:rPr lang="en-US" dirty="0">
                <a:effectLst/>
                <a:latin typeface="Helvetica Neue" panose="02000503000000020004" pitchFamily="2" charset="0"/>
              </a:rPr>
              <a:t>But with a counterfactual (split screen) where things get better on their own.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Twiny</a:t>
            </a:r>
            <a:r>
              <a:rPr lang="en-US" dirty="0">
                <a:effectLst/>
                <a:latin typeface="Helvetica Neue" panose="02000503000000020004" pitchFamily="2" charset="0"/>
              </a:rPr>
              <a:t> simulations based on randomness?</a:t>
            </a: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5</a:t>
            </a:fld>
            <a:endParaRPr lang="en-US"/>
          </a:p>
        </p:txBody>
      </p:sp>
    </p:spTree>
    <p:extLst>
      <p:ext uri="{BB962C8B-B14F-4D97-AF65-F5344CB8AC3E}">
        <p14:creationId xmlns:p14="http://schemas.microsoft.com/office/powerpoint/2010/main" val="225323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Example of random steps forward and backwards from midfield = generates the normal distribution</a:t>
            </a: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6</a:t>
            </a:fld>
            <a:endParaRPr lang="en-US"/>
          </a:p>
        </p:txBody>
      </p:sp>
    </p:spTree>
    <p:extLst>
      <p:ext uri="{BB962C8B-B14F-4D97-AF65-F5344CB8AC3E}">
        <p14:creationId xmlns:p14="http://schemas.microsoft.com/office/powerpoint/2010/main" val="81602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also - </a:t>
            </a:r>
            <a:r>
              <a:rPr lang="en-US" b="0" i="0" dirty="0">
                <a:solidFill>
                  <a:srgbClr val="212121"/>
                </a:solidFill>
                <a:effectLst/>
                <a:latin typeface="Cambria" panose="02040503050406030204" pitchFamily="18" charset="0"/>
              </a:rPr>
              <a:t>More recently, in a study by Castro et al. in which patients were randomized to undergo active or sham bronchial </a:t>
            </a:r>
            <a:r>
              <a:rPr lang="en-US" b="0" i="0" dirty="0" err="1">
                <a:solidFill>
                  <a:srgbClr val="212121"/>
                </a:solidFill>
                <a:effectLst/>
                <a:latin typeface="Cambria" panose="02040503050406030204" pitchFamily="18" charset="0"/>
              </a:rPr>
              <a:t>thermoplasty</a:t>
            </a:r>
            <a:r>
              <a:rPr lang="en-US" b="0" i="0" dirty="0">
                <a:solidFill>
                  <a:srgbClr val="212121"/>
                </a:solidFill>
                <a:effectLst/>
                <a:latin typeface="Cambria" panose="02040503050406030204" pitchFamily="18" charset="0"/>
              </a:rPr>
              <a:t>, 64 % of sham-treated patients showed improvement in quality of life [</a:t>
            </a:r>
            <a:r>
              <a:rPr lang="en-US" b="0" i="0" u="sng" dirty="0">
                <a:solidFill>
                  <a:srgbClr val="376FAA"/>
                </a:solidFill>
                <a:effectLst/>
                <a:latin typeface="Cambria" panose="02040503050406030204" pitchFamily="18" charset="0"/>
                <a:hlinkClick r:id="rId3"/>
              </a:rPr>
              <a:t>24</a:t>
            </a:r>
            <a:r>
              <a:rPr lang="en-US" b="0" i="0" dirty="0">
                <a:solidFill>
                  <a:srgbClr val="212121"/>
                </a:solidFill>
                <a:effectLst/>
                <a:latin typeface="Cambria" panose="02040503050406030204" pitchFamily="18" charset="0"/>
              </a:rPr>
              <a:t>]”</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Placebo effect in Asthma review: https://</a:t>
            </a:r>
            <a:r>
              <a:rPr lang="en-US" b="0" i="0" dirty="0" err="1">
                <a:solidFill>
                  <a:srgbClr val="212121"/>
                </a:solidFill>
                <a:effectLst/>
                <a:latin typeface="Cambria" panose="02040503050406030204" pitchFamily="18" charset="0"/>
              </a:rPr>
              <a:t>www.ncbi.nlm.nih.gov</a:t>
            </a:r>
            <a:r>
              <a:rPr lang="en-US" b="0" i="0" dirty="0">
                <a:solidFill>
                  <a:srgbClr val="212121"/>
                </a:solidFill>
                <a:effectLst/>
                <a:latin typeface="Cambria" panose="02040503050406030204" pitchFamily="18" charset="0"/>
              </a:rPr>
              <a:t>/</a:t>
            </a:r>
            <a:r>
              <a:rPr lang="en-US" b="0" i="0" dirty="0" err="1">
                <a:solidFill>
                  <a:srgbClr val="212121"/>
                </a:solidFill>
                <a:effectLst/>
                <a:latin typeface="Cambria" panose="02040503050406030204" pitchFamily="18" charset="0"/>
              </a:rPr>
              <a:t>pmc</a:t>
            </a:r>
            <a:r>
              <a:rPr lang="en-US" b="0" i="0" dirty="0">
                <a:solidFill>
                  <a:srgbClr val="212121"/>
                </a:solidFill>
                <a:effectLst/>
                <a:latin typeface="Cambria" panose="02040503050406030204" pitchFamily="18" charset="0"/>
              </a:rPr>
              <a:t>/articles/PMC4351653/</a:t>
            </a:r>
          </a:p>
          <a:p>
            <a:r>
              <a:rPr lang="en-US" b="0" i="0" dirty="0">
                <a:solidFill>
                  <a:srgbClr val="212121"/>
                </a:solidFill>
                <a:effectLst/>
                <a:latin typeface="Cambria" panose="02040503050406030204" pitchFamily="18" charset="0"/>
              </a:rPr>
              <a:t>Citations of inhaler vs placebo studies: 13, 37, and 42-45</a:t>
            </a:r>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7</a:t>
            </a:fld>
            <a:endParaRPr lang="en-US"/>
          </a:p>
        </p:txBody>
      </p:sp>
    </p:spTree>
    <p:extLst>
      <p:ext uri="{BB962C8B-B14F-4D97-AF65-F5344CB8AC3E}">
        <p14:creationId xmlns:p14="http://schemas.microsoft.com/office/powerpoint/2010/main" val="203302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Standard Mean difference. </a:t>
            </a:r>
          </a:p>
          <a:p>
            <a:endParaRPr lang="en-US" b="0" i="0" dirty="0">
              <a:solidFill>
                <a:srgbClr val="212121"/>
              </a:solidFill>
              <a:effectLst/>
              <a:latin typeface="Cambria" panose="02040503050406030204" pitchFamily="18" charset="0"/>
            </a:endParaRPr>
          </a:p>
          <a:p>
            <a:endParaRPr lang="en-US" b="0" i="0" dirty="0">
              <a:solidFill>
                <a:srgbClr val="212121"/>
              </a:solidFill>
              <a:effectLst/>
              <a:latin typeface="Cambria" panose="02040503050406030204" pitchFamily="18" charset="0"/>
            </a:endParaRPr>
          </a:p>
          <a:p>
            <a:pPr lvl="1"/>
            <a:r>
              <a:rPr lang="en-US" dirty="0"/>
              <a:t>Binary outcomes: RR 0.93 (0.88-0.99)</a:t>
            </a:r>
          </a:p>
          <a:p>
            <a:pPr lvl="1"/>
            <a:r>
              <a:rPr lang="en-US" dirty="0"/>
              <a:t>Continuous outcome: SMD -0.26 for patient reported outcomes, SMD -0.13 for observer reported outcomes</a:t>
            </a:r>
          </a:p>
          <a:p>
            <a:pPr lvl="1"/>
            <a:r>
              <a:rPr lang="en-US" dirty="0"/>
              <a:t>No placebo for: </a:t>
            </a:r>
            <a:r>
              <a:rPr lang="en-US" b="0" i="0" dirty="0">
                <a:solidFill>
                  <a:srgbClr val="212121"/>
                </a:solidFill>
                <a:effectLst/>
                <a:latin typeface="Cambria" panose="02040503050406030204" pitchFamily="18" charset="0"/>
              </a:rPr>
              <a:t>smoking, dementia, depression, obesity, hypertension, insomnia and anxiety</a:t>
            </a:r>
          </a:p>
          <a:p>
            <a:pPr lvl="1"/>
            <a:r>
              <a:rPr lang="en-US" dirty="0">
                <a:solidFill>
                  <a:srgbClr val="212121"/>
                </a:solidFill>
                <a:latin typeface="Cambria" panose="02040503050406030204" pitchFamily="18" charset="0"/>
              </a:rPr>
              <a:t>Notable placebo in: </a:t>
            </a:r>
          </a:p>
          <a:p>
            <a:pPr lvl="2"/>
            <a:r>
              <a:rPr lang="en-US" b="0" i="0" dirty="0">
                <a:solidFill>
                  <a:srgbClr val="212121"/>
                </a:solidFill>
                <a:effectLst/>
                <a:latin typeface="Cambria" panose="02040503050406030204" pitchFamily="18" charset="0"/>
              </a:rPr>
              <a:t>pain, SMD ‐0.28 (95% CI ‐0.36 to ‐0.19))</a:t>
            </a:r>
          </a:p>
          <a:p>
            <a:pPr lvl="2"/>
            <a:r>
              <a:rPr lang="en-US" b="0" i="0" dirty="0">
                <a:solidFill>
                  <a:srgbClr val="212121"/>
                </a:solidFill>
                <a:effectLst/>
                <a:latin typeface="Cambria" panose="02040503050406030204" pitchFamily="18" charset="0"/>
              </a:rPr>
              <a:t>nausea, SMD ‐0.25 (‐0.46 to ‐0.04))</a:t>
            </a:r>
          </a:p>
          <a:p>
            <a:pPr lvl="2"/>
            <a:r>
              <a:rPr lang="en-US" b="1" i="0" dirty="0">
                <a:solidFill>
                  <a:srgbClr val="212121"/>
                </a:solidFill>
                <a:effectLst/>
                <a:latin typeface="Cambria" panose="02040503050406030204" pitchFamily="18" charset="0"/>
              </a:rPr>
              <a:t>asthma (‐0.35 (‐0.70 to ‐0.01)).  -</a:t>
            </a:r>
            <a:r>
              <a:rPr lang="en-US" b="1" i="0" dirty="0">
                <a:solidFill>
                  <a:srgbClr val="212121"/>
                </a:solidFill>
                <a:effectLst/>
                <a:latin typeface="Cambria" panose="02040503050406030204" pitchFamily="18" charset="0"/>
                <a:sym typeface="Wingdings" pitchFamily="2" charset="2"/>
              </a:rPr>
              <a:t> </a:t>
            </a:r>
            <a:r>
              <a:rPr lang="en-US" b="1" i="0" dirty="0" err="1">
                <a:solidFill>
                  <a:srgbClr val="212121"/>
                </a:solidFill>
                <a:effectLst/>
                <a:latin typeface="Cambria" panose="02040503050406030204" pitchFamily="18" charset="0"/>
                <a:sym typeface="Wingdings" pitchFamily="2" charset="2"/>
              </a:rPr>
              <a:t>todo</a:t>
            </a:r>
            <a:r>
              <a:rPr lang="en-US" b="1" i="0" dirty="0">
                <a:solidFill>
                  <a:srgbClr val="212121"/>
                </a:solidFill>
                <a:effectLst/>
                <a:latin typeface="Cambria" panose="02040503050406030204" pitchFamily="18" charset="0"/>
                <a:sym typeface="Wingdings" pitchFamily="2" charset="2"/>
              </a:rPr>
              <a:t>: explore what, specifically, this was.</a:t>
            </a:r>
            <a:endParaRPr lang="en-US" b="1" i="0" dirty="0">
              <a:solidFill>
                <a:srgbClr val="212121"/>
              </a:solidFill>
              <a:effectLst/>
              <a:latin typeface="Cambria" panose="02040503050406030204" pitchFamily="18" charset="0"/>
            </a:endParaRPr>
          </a:p>
          <a:p>
            <a:pPr lvl="2"/>
            <a:r>
              <a:rPr lang="en-US" b="0" i="0" dirty="0">
                <a:solidFill>
                  <a:srgbClr val="212121"/>
                </a:solidFill>
                <a:effectLst/>
                <a:latin typeface="Cambria" panose="02040503050406030204" pitchFamily="18" charset="0"/>
              </a:rPr>
              <a:t>phobia (SMD ‐0.63 (95% CI ‐1.17 to ‐0.08))</a:t>
            </a:r>
          </a:p>
          <a:p>
            <a:pPr lvl="2"/>
            <a:endParaRPr lang="en-US" b="0" i="0" dirty="0">
              <a:solidFill>
                <a:srgbClr val="212121"/>
              </a:solidFill>
              <a:effectLst/>
              <a:latin typeface="Cambria" panose="02040503050406030204" pitchFamily="18" charset="0"/>
            </a:endParaRPr>
          </a:p>
          <a:p>
            <a:pPr lvl="2"/>
            <a:endParaRPr lang="en-US" b="0" i="0" dirty="0">
              <a:solidFill>
                <a:srgbClr val="212121"/>
              </a:solidFill>
              <a:effectLst/>
              <a:latin typeface="Cambria" panose="02040503050406030204" pitchFamily="18" charset="0"/>
            </a:endParaRPr>
          </a:p>
          <a:p>
            <a:pPr lvl="2"/>
            <a:r>
              <a:rPr lang="en-US" b="0" i="0" dirty="0">
                <a:solidFill>
                  <a:srgbClr val="212121"/>
                </a:solidFill>
                <a:effectLst/>
                <a:latin typeface="Cambria" panose="02040503050406030204" pitchFamily="18" charset="0"/>
              </a:rPr>
              <a:t>Dyspnea and Inhalers are likely to elicit a large placebo response. </a:t>
            </a:r>
          </a:p>
          <a:p>
            <a:pPr lvl="2"/>
            <a:endParaRPr lang="en-US" b="0" i="0" dirty="0">
              <a:solidFill>
                <a:srgbClr val="212121"/>
              </a:solidFill>
              <a:effectLst/>
              <a:latin typeface="Cambria" panose="02040503050406030204" pitchFamily="18" charset="0"/>
            </a:endParaRPr>
          </a:p>
          <a:p>
            <a:pPr lvl="2"/>
            <a:endParaRPr lang="en-US" b="0" i="0" dirty="0">
              <a:solidFill>
                <a:srgbClr val="212121"/>
              </a:solidFill>
              <a:effectLst/>
              <a:latin typeface="Cambria" panose="02040503050406030204" pitchFamily="18" charset="0"/>
            </a:endParaRPr>
          </a:p>
          <a:p>
            <a:pPr lvl="2"/>
            <a:endParaRPr lang="en-US" b="0" i="0" dirty="0">
              <a:solidFill>
                <a:srgbClr val="212121"/>
              </a:solidFill>
              <a:effectLst/>
              <a:latin typeface="Cambria" panose="02040503050406030204" pitchFamily="18" charset="0"/>
            </a:endParaRPr>
          </a:p>
          <a:p>
            <a:pPr algn="l">
              <a:spcBef>
                <a:spcPts val="2000"/>
              </a:spcBef>
              <a:spcAft>
                <a:spcPts val="2000"/>
              </a:spcAft>
            </a:pPr>
            <a:r>
              <a:rPr lang="en-US" b="0" i="0" dirty="0">
                <a:solidFill>
                  <a:srgbClr val="212121"/>
                </a:solidFill>
                <a:effectLst/>
                <a:latin typeface="Cambria" panose="02040503050406030204" pitchFamily="18" charset="0"/>
              </a:rPr>
              <a:t>Meta‐regression analyses showed that larger effects of placebo interventions were associated with physical placebo interventions (e.g. sham acupuncture), patient‐involved outcomes (patient‐reported outcomes and observer‐reported outcomes involving patient cooperation), small trials, and trials with the explicit purpose of studying placebo. Larger effects of placebo were also found in trials that did not inform patients about the possible placebo intervention.</a:t>
            </a:r>
          </a:p>
          <a:p>
            <a:pPr algn="l">
              <a:spcBef>
                <a:spcPts val="2000"/>
              </a:spcBef>
              <a:spcAft>
                <a:spcPts val="2000"/>
              </a:spcAft>
            </a:pPr>
            <a:br>
              <a:rPr lang="en-US" b="0" i="0" dirty="0">
                <a:solidFill>
                  <a:srgbClr val="212121"/>
                </a:solidFill>
                <a:effectLst/>
                <a:latin typeface="Cambria" panose="02040503050406030204" pitchFamily="18" charset="0"/>
              </a:rPr>
            </a:br>
            <a:endParaRPr lang="en-US" b="0" i="0" dirty="0">
              <a:solidFill>
                <a:srgbClr val="212121"/>
              </a:solidFill>
              <a:effectLst/>
              <a:latin typeface="Cambria" panose="02040503050406030204" pitchFamily="18" charset="0"/>
            </a:endParaRPr>
          </a:p>
          <a:p>
            <a:pPr algn="l">
              <a:spcBef>
                <a:spcPts val="2000"/>
              </a:spcBef>
              <a:spcAft>
                <a:spcPts val="2000"/>
              </a:spcAft>
            </a:pPr>
            <a:r>
              <a:rPr lang="en-US" b="0" i="0" dirty="0">
                <a:solidFill>
                  <a:srgbClr val="212121"/>
                </a:solidFill>
                <a:effectLst/>
                <a:latin typeface="Cambria" panose="02040503050406030204" pitchFamily="18" charset="0"/>
              </a:rPr>
              <a:t>[ ] note </a:t>
            </a:r>
            <a:r>
              <a:rPr lang="en-US" b="0" i="0" dirty="0" err="1">
                <a:solidFill>
                  <a:srgbClr val="212121"/>
                </a:solidFill>
                <a:effectLst/>
                <a:latin typeface="Cambria" panose="02040503050406030204" pitchFamily="18" charset="0"/>
              </a:rPr>
              <a:t>inhelers</a:t>
            </a:r>
            <a:r>
              <a:rPr lang="en-US" b="0" i="0" dirty="0">
                <a:solidFill>
                  <a:srgbClr val="212121"/>
                </a:solidFill>
                <a:effectLst/>
                <a:latin typeface="Cambria" panose="02040503050406030204" pitchFamily="18" charset="0"/>
              </a:rPr>
              <a:t> for other diseases</a:t>
            </a:r>
          </a:p>
        </p:txBody>
      </p:sp>
      <p:sp>
        <p:nvSpPr>
          <p:cNvPr id="4" name="Slide Number Placeholder 3"/>
          <p:cNvSpPr>
            <a:spLocks noGrp="1"/>
          </p:cNvSpPr>
          <p:nvPr>
            <p:ph type="sldNum" sz="quarter" idx="5"/>
          </p:nvPr>
        </p:nvSpPr>
        <p:spPr/>
        <p:txBody>
          <a:bodyPr/>
          <a:lstStyle/>
          <a:p>
            <a:fld id="{4D93DA22-DC41-6846-B90E-942D367ECB00}" type="slidenum">
              <a:rPr lang="en-US" smtClean="0"/>
              <a:t>11</a:t>
            </a:fld>
            <a:endParaRPr lang="en-US"/>
          </a:p>
        </p:txBody>
      </p:sp>
    </p:spTree>
    <p:extLst>
      <p:ext uri="{BB962C8B-B14F-4D97-AF65-F5344CB8AC3E}">
        <p14:creationId xmlns:p14="http://schemas.microsoft.com/office/powerpoint/2010/main" val="73536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involve pretest probabilities, etc. – for any of those that are uneasy about going full bayes.. This is an application of evidence regardless how you conceptualize statistics. </a:t>
            </a:r>
          </a:p>
        </p:txBody>
      </p:sp>
      <p:sp>
        <p:nvSpPr>
          <p:cNvPr id="4" name="Slide Number Placeholder 3"/>
          <p:cNvSpPr>
            <a:spLocks noGrp="1"/>
          </p:cNvSpPr>
          <p:nvPr>
            <p:ph type="sldNum" sz="quarter" idx="5"/>
          </p:nvPr>
        </p:nvSpPr>
        <p:spPr/>
        <p:txBody>
          <a:bodyPr/>
          <a:lstStyle/>
          <a:p>
            <a:fld id="{4D93DA22-DC41-6846-B90E-942D367ECB00}" type="slidenum">
              <a:rPr lang="en-US" smtClean="0"/>
              <a:t>14</a:t>
            </a:fld>
            <a:endParaRPr lang="en-US"/>
          </a:p>
        </p:txBody>
      </p:sp>
    </p:spTree>
    <p:extLst>
      <p:ext uri="{BB962C8B-B14F-4D97-AF65-F5344CB8AC3E}">
        <p14:creationId xmlns:p14="http://schemas.microsoft.com/office/powerpoint/2010/main" val="404748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fundamental insight is from De </a:t>
            </a:r>
            <a:r>
              <a:rPr lang="en-US" dirty="0" err="1">
                <a:effectLst/>
                <a:latin typeface="Helvetica Neue" panose="02000503000000020004" pitchFamily="2" charset="0"/>
              </a:rPr>
              <a:t>Finetti</a:t>
            </a:r>
            <a:r>
              <a:rPr lang="en-US" dirty="0">
                <a:effectLst/>
                <a:latin typeface="Helvetica Neue" panose="02000503000000020004" pitchFamily="2" charset="0"/>
              </a:rPr>
              <a:t> (Dicing with Death) = </a:t>
            </a:r>
            <a:r>
              <a:rPr lang="en-US" dirty="0" err="1">
                <a:effectLst/>
                <a:latin typeface="Helvetica Neue" panose="02000503000000020004" pitchFamily="2" charset="0"/>
              </a:rPr>
              <a:t>likelihoodism</a:t>
            </a:r>
            <a:r>
              <a:rPr lang="en-US" dirty="0">
                <a:effectLst/>
                <a:latin typeface="Helvetica Neue" panose="02000503000000020004" pitchFamily="2" charset="0"/>
              </a:rPr>
              <a:t>. The amount you should update your belief (or likelihood) depends on how much different the likelihood is to see in each case. The ratio of these likelihoods is the likelihood ratio.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If you apply the numbers, specifically odds, to summarize your pretest knowledge and multiplier by this likelihood ratio, you are left with a post test odds for how one should optimally use that information. This is the likelihood formulation of Bayes theorem, and the insight that works is why Baes is so famous. And, if you buy the assumptions of that model it is provable that is the most efficient way to use the information from the data.</a:t>
            </a:r>
          </a:p>
          <a:p>
            <a:endParaRPr lang="en-US" dirty="0">
              <a:effectLst/>
              <a:latin typeface="Helvetica Neue" panose="02000503000000020004" pitchFamily="2" charset="0"/>
            </a:endParaRPr>
          </a:p>
          <a:p>
            <a:r>
              <a:rPr lang="en-US" dirty="0">
                <a:effectLst/>
                <a:latin typeface="Helvetica Neue" panose="02000503000000020004" pitchFamily="2" charset="0"/>
              </a:rPr>
              <a:t>With a small twist and reasoning, you can use abduction to work backwards from the data you see, to the diagnosis that’s most likely</a:t>
            </a:r>
          </a:p>
          <a:p>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15</a:t>
            </a:fld>
            <a:endParaRPr lang="en-US"/>
          </a:p>
        </p:txBody>
      </p:sp>
    </p:spTree>
    <p:extLst>
      <p:ext uri="{BB962C8B-B14F-4D97-AF65-F5344CB8AC3E}">
        <p14:creationId xmlns:p14="http://schemas.microsoft.com/office/powerpoint/2010/main" val="95953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 A common taxonomy classifies uncertainties as </a:t>
            </a:r>
            <a:r>
              <a:rPr lang="en-US" b="0" i="1" dirty="0">
                <a:solidFill>
                  <a:srgbClr val="333333"/>
                </a:solidFill>
                <a:effectLst/>
                <a:latin typeface="Georgia" panose="02040502050405020303" pitchFamily="18" charset="0"/>
              </a:rPr>
              <a:t>aleatory</a:t>
            </a:r>
            <a:r>
              <a:rPr lang="en-US" b="0" i="0" dirty="0">
                <a:solidFill>
                  <a:srgbClr val="333333"/>
                </a:solidFill>
                <a:effectLst/>
                <a:latin typeface="Georgia" panose="02040502050405020303" pitchFamily="18" charset="0"/>
              </a:rPr>
              <a:t> or </a:t>
            </a:r>
            <a:r>
              <a:rPr lang="en-US" b="0" i="1" dirty="0">
                <a:solidFill>
                  <a:srgbClr val="333333"/>
                </a:solidFill>
                <a:effectLst/>
                <a:latin typeface="Georgia" panose="02040502050405020303" pitchFamily="18" charset="0"/>
              </a:rPr>
              <a:t>epistemic</a:t>
            </a:r>
            <a:r>
              <a:rPr lang="en-US" b="0" i="0" dirty="0">
                <a:solidFill>
                  <a:srgbClr val="333333"/>
                </a:solidFill>
                <a:effectLst/>
                <a:latin typeface="Georgia" panose="02040502050405020303" pitchFamily="18" charset="0"/>
              </a:rPr>
              <a:t>. Aleatory uncertainty results from the play of chance mechanisms—the luck of the draw. Epistemic uncertainty results from ignorance. Epistemic uncertainty is ‘stuff we don’t know’ but in principle could learn.</a:t>
            </a:r>
            <a:endParaRPr lang="en-US" dirty="0"/>
          </a:p>
        </p:txBody>
      </p:sp>
      <p:sp>
        <p:nvSpPr>
          <p:cNvPr id="4" name="Slide Number Placeholder 3"/>
          <p:cNvSpPr>
            <a:spLocks noGrp="1"/>
          </p:cNvSpPr>
          <p:nvPr>
            <p:ph type="sldNum" sz="quarter" idx="5"/>
          </p:nvPr>
        </p:nvSpPr>
        <p:spPr/>
        <p:txBody>
          <a:bodyPr/>
          <a:lstStyle/>
          <a:p>
            <a:fld id="{4D93DA22-DC41-6846-B90E-942D367ECB00}" type="slidenum">
              <a:rPr lang="en-US" smtClean="0"/>
              <a:t>17</a:t>
            </a:fld>
            <a:endParaRPr lang="en-US"/>
          </a:p>
        </p:txBody>
      </p:sp>
    </p:spTree>
    <p:extLst>
      <p:ext uri="{BB962C8B-B14F-4D97-AF65-F5344CB8AC3E}">
        <p14:creationId xmlns:p14="http://schemas.microsoft.com/office/powerpoint/2010/main" val="214532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025D-CC3A-2AE6-1BBA-835E36F0D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56FDD-0D9B-644B-E017-1A72377C5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2B668-EC96-8898-9D35-98EC3EBA08C3}"/>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0743FBED-BCE1-DA30-FC0F-B97F39A07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D2959-FCD2-BB58-E6F5-D3CFE08249B0}"/>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200815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2EA8-B89B-0EED-006B-5781540AC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B3B45-EF57-95FD-029F-91623E9AC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356D2-10EC-C29F-E541-819012139343}"/>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8318F870-07C9-B606-302E-C41152D81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0A3F2-B9CD-428A-2FE9-25E6F14C4AB9}"/>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254190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4C8F9-3A4C-1CA8-CFD9-3A9AB2131C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E8AAC-7100-358A-36A6-485544B2B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04E15-2343-036E-0078-31637047CF26}"/>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CA35CCB2-AF76-BF94-03FA-98F209F6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9AB1F-09DD-4841-4CBD-3E07C1ADE1FB}"/>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156308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6ADB-48EA-1089-0CF3-90AEEF6F9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1D5C1-29B4-4310-D194-6499B5EE1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DFCE4-0260-91B4-536E-F10ACC6AADF9}"/>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9183BF6E-8646-C5A6-0CC8-45E739A70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42E1E-B1D3-EBE3-89BA-959F0991DF82}"/>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32760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1482-E626-5DB8-7E73-49A74DFBE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D5BF2-959E-E3C3-EAE2-54561B7DE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2B333-DB1A-93A1-03A4-CB7D548604DB}"/>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8483DDC8-376A-16A4-2500-5BC57792D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AB305-EC25-9A85-C623-61F30CDDAA1C}"/>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302180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CEC5-E70E-C316-BD1A-2C92DD391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A27F3-BB1F-CC78-40F3-8FA5B7E70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24B9A-CC36-6F62-9535-E8ADC8DF6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A216B-5A92-3A73-939A-D4715767A722}"/>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6" name="Footer Placeholder 5">
            <a:extLst>
              <a:ext uri="{FF2B5EF4-FFF2-40B4-BE49-F238E27FC236}">
                <a16:creationId xmlns:a16="http://schemas.microsoft.com/office/drawing/2014/main" id="{B751E389-005B-A9DC-ADDE-5F060DF3A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F5C26-B2B9-0CBD-8B8A-FEAE940F9707}"/>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18705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5D40-0CFC-B2C2-0A3A-138000BAA7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30E96B-A812-7C5E-0F3A-210B487FB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DF0FA-14B2-A3D9-FB1D-BFFB9EE8C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4CDEE-C6B3-A028-625F-51F855024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162C5-D99B-C272-7475-386F9C7CB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A0FB1-D831-3F06-31E8-18815D705CA1}"/>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8" name="Footer Placeholder 7">
            <a:extLst>
              <a:ext uri="{FF2B5EF4-FFF2-40B4-BE49-F238E27FC236}">
                <a16:creationId xmlns:a16="http://schemas.microsoft.com/office/drawing/2014/main" id="{B43069D1-D660-C6A0-A81A-0E5D8BD0C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769C51-F4B5-AF6B-7EA2-34218331CD9C}"/>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23155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864E-83CD-93D2-32E9-705951AEC8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9F07FC-65A3-3928-0DAA-9B59C7E5A390}"/>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4" name="Footer Placeholder 3">
            <a:extLst>
              <a:ext uri="{FF2B5EF4-FFF2-40B4-BE49-F238E27FC236}">
                <a16:creationId xmlns:a16="http://schemas.microsoft.com/office/drawing/2014/main" id="{23F41DED-7D81-04E8-5E67-A6D6C90F1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90B2DB-58C9-CD90-001B-C0AF234359DB}"/>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39542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123D2-240D-988B-6E6C-D4FBD568910E}"/>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3" name="Footer Placeholder 2">
            <a:extLst>
              <a:ext uri="{FF2B5EF4-FFF2-40B4-BE49-F238E27FC236}">
                <a16:creationId xmlns:a16="http://schemas.microsoft.com/office/drawing/2014/main" id="{C8D196BF-CEA3-2A71-0B24-9929032D6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A4F35-86B5-065B-4A9C-D6A719D33E46}"/>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182681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AFF9-73FD-D8FA-D519-6A922211A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93D90-66E0-F770-36D2-F75DBD3D0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5CD8E9-DED7-E703-9356-51F234DC7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1A835-F533-3863-013C-397FED7A5C29}"/>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6" name="Footer Placeholder 5">
            <a:extLst>
              <a:ext uri="{FF2B5EF4-FFF2-40B4-BE49-F238E27FC236}">
                <a16:creationId xmlns:a16="http://schemas.microsoft.com/office/drawing/2014/main" id="{CAF86A89-5C18-8B9E-3F5C-41B25DD8C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8C545-6B75-ED78-8610-DC732CA54A11}"/>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231128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93C9-CD9F-683B-A3DD-D18FAEF7D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5BAA9-DA81-1B14-5FA3-E2E00109F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8DFD9A-15D6-108E-AA17-3854BA1CB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37681-BBF9-0A84-E56A-4FA63AA3541C}"/>
              </a:ext>
            </a:extLst>
          </p:cNvPr>
          <p:cNvSpPr>
            <a:spLocks noGrp="1"/>
          </p:cNvSpPr>
          <p:nvPr>
            <p:ph type="dt" sz="half" idx="10"/>
          </p:nvPr>
        </p:nvSpPr>
        <p:spPr/>
        <p:txBody>
          <a:bodyPr/>
          <a:lstStyle/>
          <a:p>
            <a:fld id="{0B27353E-10FD-EC4A-A7A3-F4234B98FE5E}" type="datetimeFigureOut">
              <a:rPr lang="en-US" smtClean="0"/>
              <a:t>1/29/23</a:t>
            </a:fld>
            <a:endParaRPr lang="en-US"/>
          </a:p>
        </p:txBody>
      </p:sp>
      <p:sp>
        <p:nvSpPr>
          <p:cNvPr id="6" name="Footer Placeholder 5">
            <a:extLst>
              <a:ext uri="{FF2B5EF4-FFF2-40B4-BE49-F238E27FC236}">
                <a16:creationId xmlns:a16="http://schemas.microsoft.com/office/drawing/2014/main" id="{68056314-C11B-63C1-84D0-670B238AD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E311B-EC9E-556B-7622-55271BD578C7}"/>
              </a:ext>
            </a:extLst>
          </p:cNvPr>
          <p:cNvSpPr>
            <a:spLocks noGrp="1"/>
          </p:cNvSpPr>
          <p:nvPr>
            <p:ph type="sldNum" sz="quarter" idx="12"/>
          </p:nvPr>
        </p:nvSpPr>
        <p:spPr/>
        <p:txBody>
          <a:bodyPr/>
          <a:lstStyle/>
          <a:p>
            <a:fld id="{07F7330F-67D0-9440-B20F-CBF9811C31DB}" type="slidenum">
              <a:rPr lang="en-US" smtClean="0"/>
              <a:t>‹#›</a:t>
            </a:fld>
            <a:endParaRPr lang="en-US"/>
          </a:p>
        </p:txBody>
      </p:sp>
    </p:spTree>
    <p:extLst>
      <p:ext uri="{BB962C8B-B14F-4D97-AF65-F5344CB8AC3E}">
        <p14:creationId xmlns:p14="http://schemas.microsoft.com/office/powerpoint/2010/main" val="74172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6FF99-8FC5-1DB4-9B77-893DB8CAC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4B1C59-2813-A9CF-324E-6BF57D57A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785C6-8F11-03AF-7C91-EDDED70AD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7353E-10FD-EC4A-A7A3-F4234B98FE5E}" type="datetimeFigureOut">
              <a:rPr lang="en-US" smtClean="0"/>
              <a:t>1/29/23</a:t>
            </a:fld>
            <a:endParaRPr lang="en-US"/>
          </a:p>
        </p:txBody>
      </p:sp>
      <p:sp>
        <p:nvSpPr>
          <p:cNvPr id="5" name="Footer Placeholder 4">
            <a:extLst>
              <a:ext uri="{FF2B5EF4-FFF2-40B4-BE49-F238E27FC236}">
                <a16:creationId xmlns:a16="http://schemas.microsoft.com/office/drawing/2014/main" id="{3ED4B40A-C229-8FEA-413A-CD54B4D30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AA7C6-55A2-9651-547D-71BE48927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7330F-67D0-9440-B20F-CBF9811C31DB}" type="slidenum">
              <a:rPr lang="en-US" smtClean="0"/>
              <a:t>‹#›</a:t>
            </a:fld>
            <a:endParaRPr lang="en-US"/>
          </a:p>
        </p:txBody>
      </p:sp>
    </p:spTree>
    <p:extLst>
      <p:ext uri="{BB962C8B-B14F-4D97-AF65-F5344CB8AC3E}">
        <p14:creationId xmlns:p14="http://schemas.microsoft.com/office/powerpoint/2010/main" val="65541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71569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Cold_read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20843247/" TargetMode="External"/><Relationship Id="rId2" Type="http://schemas.openxmlformats.org/officeDocument/2006/relationships/hyperlink" Target="https://www.ncbi.nlm.nih.gov/pmc/articles/PMC8483219/"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6387992/" TargetMode="External"/><Relationship Id="rId4" Type="http://schemas.openxmlformats.org/officeDocument/2006/relationships/hyperlink" Target="https://pubmed.ncbi.nlm.nih.gov/862566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rrorstatistics.com/2014/07/26/s-senn-responder-despondency-myths-of-personalized-medicine-guest-po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hajournals.org/doi/10.1161/JAHA.121.0234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f2harrell/status/940595034121961472?lan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f2harrell/status/108561541482095820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ytimes.com/interactive/2022/09/27/opinion/how-to-treat-depress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ambridgeblog.org/2022/12/the-mean-side-of-the-force-how-regression-to-the-mean-can-fool-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timeline&#10;&#10;Description automatically generated">
            <a:extLst>
              <a:ext uri="{FF2B5EF4-FFF2-40B4-BE49-F238E27FC236}">
                <a16:creationId xmlns:a16="http://schemas.microsoft.com/office/drawing/2014/main" id="{B50F598F-3AD1-B29F-9720-E9476BE7BA00}"/>
              </a:ext>
            </a:extLst>
          </p:cNvPr>
          <p:cNvPicPr>
            <a:picLocks noChangeAspect="1"/>
          </p:cNvPicPr>
          <p:nvPr/>
        </p:nvPicPr>
        <p:blipFill rotWithShape="1">
          <a:blip r:embed="rId3">
            <a:alphaModFix amt="50000"/>
          </a:blip>
          <a:srcRect t="12709" b="7504"/>
          <a:stretch/>
        </p:blipFill>
        <p:spPr>
          <a:xfrm>
            <a:off x="20" y="1"/>
            <a:ext cx="12191980" cy="6857999"/>
          </a:xfrm>
          <a:prstGeom prst="rect">
            <a:avLst/>
          </a:prstGeom>
        </p:spPr>
      </p:pic>
      <p:sp>
        <p:nvSpPr>
          <p:cNvPr id="2" name="Title 1">
            <a:extLst>
              <a:ext uri="{FF2B5EF4-FFF2-40B4-BE49-F238E27FC236}">
                <a16:creationId xmlns:a16="http://schemas.microsoft.com/office/drawing/2014/main" id="{FFF55072-8FC0-BC26-827A-05AA4D4759B7}"/>
              </a:ext>
            </a:extLst>
          </p:cNvPr>
          <p:cNvSpPr>
            <a:spLocks noGrp="1"/>
          </p:cNvSpPr>
          <p:nvPr>
            <p:ph type="ctrTitle"/>
          </p:nvPr>
        </p:nvSpPr>
        <p:spPr>
          <a:xfrm>
            <a:off x="1524000" y="1122362"/>
            <a:ext cx="9144000" cy="2900518"/>
          </a:xfrm>
        </p:spPr>
        <p:txBody>
          <a:bodyPr>
            <a:normAutofit/>
          </a:bodyPr>
          <a:lstStyle/>
          <a:p>
            <a:r>
              <a:rPr lang="en-US">
                <a:solidFill>
                  <a:srgbClr val="FFFFFF"/>
                </a:solidFill>
              </a:rPr>
              <a:t>PGR</a:t>
            </a:r>
          </a:p>
        </p:txBody>
      </p:sp>
      <p:sp>
        <p:nvSpPr>
          <p:cNvPr id="3" name="Subtitle 2">
            <a:extLst>
              <a:ext uri="{FF2B5EF4-FFF2-40B4-BE49-F238E27FC236}">
                <a16:creationId xmlns:a16="http://schemas.microsoft.com/office/drawing/2014/main" id="{A09A22AF-B96E-CE94-C08D-E76ADF1B25EA}"/>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Brian Locke</a:t>
            </a:r>
          </a:p>
          <a:p>
            <a:endParaRPr lang="en-US" sz="1700">
              <a:solidFill>
                <a:srgbClr val="FFFFFF"/>
              </a:solidFill>
            </a:endParaRPr>
          </a:p>
          <a:p>
            <a:r>
              <a:rPr lang="en-US" sz="1700">
                <a:solidFill>
                  <a:srgbClr val="FFFFFF"/>
                </a:solidFill>
              </a:rPr>
              <a:t>Disclosures: I plan to stir the pot</a:t>
            </a:r>
          </a:p>
          <a:p>
            <a:endParaRPr lang="en-US" sz="1700">
              <a:solidFill>
                <a:srgbClr val="FFFFFF"/>
              </a:solidFill>
            </a:endParaRPr>
          </a:p>
        </p:txBody>
      </p:sp>
    </p:spTree>
    <p:extLst>
      <p:ext uri="{BB962C8B-B14F-4D97-AF65-F5344CB8AC3E}">
        <p14:creationId xmlns:p14="http://schemas.microsoft.com/office/powerpoint/2010/main" val="9970601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A509-DA53-97C0-BE58-AF0F5CDBD554}"/>
              </a:ext>
            </a:extLst>
          </p:cNvPr>
          <p:cNvSpPr>
            <a:spLocks noGrp="1"/>
          </p:cNvSpPr>
          <p:nvPr>
            <p:ph type="title"/>
          </p:nvPr>
        </p:nvSpPr>
        <p:spPr/>
        <p:txBody>
          <a:bodyPr/>
          <a:lstStyle/>
          <a:p>
            <a:r>
              <a:rPr lang="en-US" dirty="0"/>
              <a:t>The natural history:</a:t>
            </a:r>
          </a:p>
        </p:txBody>
      </p:sp>
      <p:sp>
        <p:nvSpPr>
          <p:cNvPr id="3" name="Content Placeholder 2">
            <a:extLst>
              <a:ext uri="{FF2B5EF4-FFF2-40B4-BE49-F238E27FC236}">
                <a16:creationId xmlns:a16="http://schemas.microsoft.com/office/drawing/2014/main" id="{B41C4939-95CD-54F8-4317-EDF22DC01861}"/>
              </a:ext>
            </a:extLst>
          </p:cNvPr>
          <p:cNvSpPr>
            <a:spLocks noGrp="1"/>
          </p:cNvSpPr>
          <p:nvPr>
            <p:ph idx="1"/>
          </p:nvPr>
        </p:nvSpPr>
        <p:spPr/>
        <p:txBody>
          <a:bodyPr/>
          <a:lstStyle/>
          <a:p>
            <a:r>
              <a:rPr lang="en-US" dirty="0"/>
              <a:t>The more variability in symptoms, the more regression to the mean</a:t>
            </a:r>
          </a:p>
          <a:p>
            <a:pPr lvl="1"/>
            <a:r>
              <a:rPr lang="en-US" dirty="0"/>
              <a:t>The more imprecision in measurement, the more regression to the mean</a:t>
            </a:r>
          </a:p>
          <a:p>
            <a:pPr lvl="2"/>
            <a:r>
              <a:rPr lang="en-US" dirty="0"/>
              <a:t>All the non-disease related factors that influence patients response to </a:t>
            </a:r>
            <a:r>
              <a:rPr lang="en-US" dirty="0" err="1"/>
              <a:t>questionaires</a:t>
            </a:r>
            <a:r>
              <a:rPr lang="en-US" dirty="0"/>
              <a:t> (hangry? Just want to be done? Etc.) are essentially random in this sense</a:t>
            </a:r>
          </a:p>
          <a:p>
            <a:r>
              <a:rPr lang="en-US" dirty="0"/>
              <a:t>The more predictably self-limited conditions are, the better pre-post comparisons will be </a:t>
            </a:r>
          </a:p>
        </p:txBody>
      </p:sp>
    </p:spTree>
    <p:extLst>
      <p:ext uri="{BB962C8B-B14F-4D97-AF65-F5344CB8AC3E}">
        <p14:creationId xmlns:p14="http://schemas.microsoft.com/office/powerpoint/2010/main" val="408844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C19E-A715-0219-75F7-C70857C431B3}"/>
              </a:ext>
            </a:extLst>
          </p:cNvPr>
          <p:cNvSpPr>
            <a:spLocks noGrp="1"/>
          </p:cNvSpPr>
          <p:nvPr>
            <p:ph type="title"/>
          </p:nvPr>
        </p:nvSpPr>
        <p:spPr/>
        <p:txBody>
          <a:bodyPr/>
          <a:lstStyle/>
          <a:p>
            <a:r>
              <a:rPr lang="en-US" dirty="0"/>
              <a:t>Confusion on this point is widespread</a:t>
            </a:r>
          </a:p>
        </p:txBody>
      </p:sp>
      <p:sp>
        <p:nvSpPr>
          <p:cNvPr id="6" name="Content Placeholder 2">
            <a:extLst>
              <a:ext uri="{FF2B5EF4-FFF2-40B4-BE49-F238E27FC236}">
                <a16:creationId xmlns:a16="http://schemas.microsoft.com/office/drawing/2014/main" id="{0DBD559C-BEA4-013A-74AB-80D07FE5D2A7}"/>
              </a:ext>
            </a:extLst>
          </p:cNvPr>
          <p:cNvSpPr txBox="1">
            <a:spLocks/>
          </p:cNvSpPr>
          <p:nvPr/>
        </p:nvSpPr>
        <p:spPr>
          <a:xfrm>
            <a:off x="838201" y="1825625"/>
            <a:ext cx="5214258"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Pre-post comparison is not the placebo effect</a:t>
            </a:r>
          </a:p>
          <a:p>
            <a:r>
              <a:rPr lang="en-US" dirty="0">
                <a:hlinkClick r:id="rId3"/>
              </a:rPr>
              <a:t>https://www.ncbi.nlm.nih.gov/pmc/articles/PMC7156905/</a:t>
            </a:r>
            <a:endParaRPr lang="en-US" dirty="0"/>
          </a:p>
          <a:p>
            <a:r>
              <a:rPr lang="en-US" dirty="0"/>
              <a:t>Meta-analysis of 202 trials (60. conditions) including a placebo and a no-treatment arm. </a:t>
            </a:r>
          </a:p>
          <a:p>
            <a:endParaRPr lang="en-US" dirty="0"/>
          </a:p>
          <a:p>
            <a:r>
              <a:rPr lang="en-US" dirty="0"/>
              <a:t>“</a:t>
            </a:r>
            <a:r>
              <a:rPr lang="en-US" b="0" i="0" dirty="0">
                <a:solidFill>
                  <a:srgbClr val="212121"/>
                </a:solidFill>
                <a:effectLst/>
                <a:latin typeface="Cambria" panose="02040503050406030204" pitchFamily="18" charset="0"/>
              </a:rPr>
              <a:t>We did not find that placebo interventions have important clinical effects in general. However, in certain settings placebo interventions can influence patient‐reported outcomes, especially pain and nausea, though it is difficult to distinguish patient‐reported effects of placebo from biased reporting. ”</a:t>
            </a:r>
            <a:endParaRPr lang="en-US" dirty="0"/>
          </a:p>
        </p:txBody>
      </p:sp>
      <p:pic>
        <p:nvPicPr>
          <p:cNvPr id="1030" name="Picture 6">
            <a:extLst>
              <a:ext uri="{FF2B5EF4-FFF2-40B4-BE49-F238E27FC236}">
                <a16:creationId xmlns:a16="http://schemas.microsoft.com/office/drawing/2014/main" id="{C2324BE0-E5DB-A458-9475-EA0D3BD2A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43" y="0"/>
            <a:ext cx="5872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3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FEE4-833F-9778-D881-EFDE47F1D6E7}"/>
              </a:ext>
            </a:extLst>
          </p:cNvPr>
          <p:cNvSpPr>
            <a:spLocks noGrp="1"/>
          </p:cNvSpPr>
          <p:nvPr>
            <p:ph type="title"/>
          </p:nvPr>
        </p:nvSpPr>
        <p:spPr/>
        <p:txBody>
          <a:bodyPr/>
          <a:lstStyle/>
          <a:p>
            <a:r>
              <a:rPr lang="en-US" dirty="0"/>
              <a:t>Abductive Reasoning</a:t>
            </a:r>
          </a:p>
        </p:txBody>
      </p:sp>
      <p:sp>
        <p:nvSpPr>
          <p:cNvPr id="3" name="Content Placeholder 2">
            <a:extLst>
              <a:ext uri="{FF2B5EF4-FFF2-40B4-BE49-F238E27FC236}">
                <a16:creationId xmlns:a16="http://schemas.microsoft.com/office/drawing/2014/main" id="{7BA12933-16AA-A06E-6553-2DE40CD68ECB}"/>
              </a:ext>
            </a:extLst>
          </p:cNvPr>
          <p:cNvSpPr>
            <a:spLocks noGrp="1"/>
          </p:cNvSpPr>
          <p:nvPr>
            <p:ph idx="1"/>
          </p:nvPr>
        </p:nvSpPr>
        <p:spPr/>
        <p:txBody>
          <a:bodyPr>
            <a:normAutofit fontScale="92500" lnSpcReduction="20000"/>
          </a:bodyPr>
          <a:lstStyle/>
          <a:p>
            <a:pPr marL="0" indent="0">
              <a:buNone/>
            </a:pPr>
            <a:r>
              <a:rPr lang="en-US" dirty="0"/>
              <a:t>”I gave the patient an inhaler and they felt better. Odd coincidence, unless they have asthma”</a:t>
            </a:r>
          </a:p>
          <a:p>
            <a:pPr marL="0" indent="0">
              <a:buNone/>
            </a:pPr>
            <a:r>
              <a:rPr lang="en-US" dirty="0"/>
              <a:t>Formally: “</a:t>
            </a:r>
            <a:r>
              <a:rPr lang="en-US" b="0" i="0" dirty="0">
                <a:solidFill>
                  <a:srgbClr val="2A2A2A"/>
                </a:solidFill>
                <a:effectLst/>
                <a:latin typeface="Merriweather" pitchFamily="2" charset="77"/>
              </a:rPr>
              <a:t>reason backwards from an effect to a cause that explains it”</a:t>
            </a:r>
          </a:p>
          <a:p>
            <a:pPr marL="0" indent="0">
              <a:buNone/>
            </a:pPr>
            <a:r>
              <a:rPr lang="en-US" dirty="0">
                <a:solidFill>
                  <a:srgbClr val="2A2A2A"/>
                </a:solidFill>
                <a:latin typeface="Merriweather" pitchFamily="2" charset="77"/>
              </a:rPr>
              <a:t>Can yield robust knowledge: </a:t>
            </a:r>
          </a:p>
          <a:p>
            <a:pPr marL="0" indent="0">
              <a:buNone/>
            </a:pPr>
            <a:r>
              <a:rPr lang="en-US" dirty="0">
                <a:solidFill>
                  <a:srgbClr val="2A2A2A"/>
                </a:solidFill>
                <a:latin typeface="Merriweather" pitchFamily="2" charset="77"/>
              </a:rPr>
              <a:t>Example: General relatively predicted that light would be bent around an eclipse </a:t>
            </a:r>
          </a:p>
          <a:p>
            <a:pPr marL="0" indent="0">
              <a:buNone/>
            </a:pPr>
            <a:r>
              <a:rPr lang="en-US" dirty="0">
                <a:solidFill>
                  <a:srgbClr val="2A2A2A"/>
                </a:solidFill>
                <a:latin typeface="Merriweather" pitchFamily="2" charset="77"/>
              </a:rPr>
              <a:t>Eddington led an expedition to a small island of the coast of Africa in 1919- </a:t>
            </a:r>
            <a:r>
              <a:rPr lang="en-US" b="0" i="0" dirty="0">
                <a:solidFill>
                  <a:srgbClr val="1A1A1A"/>
                </a:solidFill>
                <a:effectLst/>
                <a:latin typeface="Georgia" panose="02040502050405020303" pitchFamily="18" charset="0"/>
              </a:rPr>
              <a:t> 1.75 seconds</a:t>
            </a:r>
            <a:r>
              <a:rPr lang="en-US" b="0" i="0" dirty="0">
                <a:solidFill>
                  <a:srgbClr val="2A2A2A"/>
                </a:solidFill>
                <a:effectLst/>
                <a:latin typeface="Merriweather" pitchFamily="2" charset="77"/>
              </a:rPr>
              <a:t> of arc deflection of light from Hyades start cluster. </a:t>
            </a:r>
          </a:p>
          <a:p>
            <a:pPr marL="0" indent="0">
              <a:buNone/>
            </a:pPr>
            <a:r>
              <a:rPr lang="en-US" dirty="0">
                <a:solidFill>
                  <a:srgbClr val="2A2A2A"/>
                </a:solidFill>
                <a:latin typeface="Merriweather" pitchFamily="2" charset="77"/>
              </a:rPr>
              <a:t>	reasoning backward: it must be that general relativity is true. </a:t>
            </a:r>
          </a:p>
        </p:txBody>
      </p:sp>
    </p:spTree>
    <p:extLst>
      <p:ext uri="{BB962C8B-B14F-4D97-AF65-F5344CB8AC3E}">
        <p14:creationId xmlns:p14="http://schemas.microsoft.com/office/powerpoint/2010/main" val="22312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01D5-A3EA-11BD-45A9-363728753D50}"/>
              </a:ext>
            </a:extLst>
          </p:cNvPr>
          <p:cNvSpPr>
            <a:spLocks noGrp="1"/>
          </p:cNvSpPr>
          <p:nvPr>
            <p:ph type="title"/>
          </p:nvPr>
        </p:nvSpPr>
        <p:spPr/>
        <p:txBody>
          <a:bodyPr/>
          <a:lstStyle/>
          <a:p>
            <a:r>
              <a:rPr lang="en-US" dirty="0"/>
              <a:t>The likelihood principle explains how strong evidence is</a:t>
            </a:r>
          </a:p>
        </p:txBody>
      </p:sp>
      <p:sp>
        <p:nvSpPr>
          <p:cNvPr id="3" name="Content Placeholder 2">
            <a:extLst>
              <a:ext uri="{FF2B5EF4-FFF2-40B4-BE49-F238E27FC236}">
                <a16:creationId xmlns:a16="http://schemas.microsoft.com/office/drawing/2014/main" id="{ABFF7C52-6B70-AE66-1A1F-431BA9217FE9}"/>
              </a:ext>
            </a:extLst>
          </p:cNvPr>
          <p:cNvSpPr>
            <a:spLocks noGrp="1"/>
          </p:cNvSpPr>
          <p:nvPr>
            <p:ph idx="1"/>
          </p:nvPr>
        </p:nvSpPr>
        <p:spPr/>
        <p:txBody>
          <a:bodyPr/>
          <a:lstStyle/>
          <a:p>
            <a:r>
              <a:rPr lang="en-US" dirty="0"/>
              <a:t>Formally: </a:t>
            </a:r>
          </a:p>
          <a:p>
            <a:pPr lvl="1"/>
            <a:r>
              <a:rPr lang="en-US" dirty="0"/>
              <a:t>Likelihood of observing light bend if Relativity is true (HO): ~1</a:t>
            </a:r>
          </a:p>
          <a:p>
            <a:pPr lvl="1"/>
            <a:r>
              <a:rPr lang="en-US" dirty="0"/>
              <a:t>Likelihood of observing light bend under classical physics (H1): ~0</a:t>
            </a:r>
          </a:p>
          <a:p>
            <a:r>
              <a:rPr lang="en-US" dirty="0"/>
              <a:t>Likelihood ratio: the amount of support an observation gives in support of HO over H1. </a:t>
            </a:r>
          </a:p>
          <a:p>
            <a:pPr lvl="1"/>
            <a:r>
              <a:rPr lang="en-US" dirty="0"/>
              <a:t>Likelihood ratio(observing light bend) = HUGE</a:t>
            </a:r>
          </a:p>
          <a:p>
            <a:pPr lvl="1"/>
            <a:endParaRPr lang="en-US" dirty="0"/>
          </a:p>
          <a:p>
            <a:pPr lvl="1"/>
            <a:endParaRPr lang="en-US" dirty="0"/>
          </a:p>
        </p:txBody>
      </p:sp>
    </p:spTree>
    <p:extLst>
      <p:ext uri="{BB962C8B-B14F-4D97-AF65-F5344CB8AC3E}">
        <p14:creationId xmlns:p14="http://schemas.microsoft.com/office/powerpoint/2010/main" val="195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157-EBC8-E8AF-550C-F30DA52DFC60}"/>
              </a:ext>
            </a:extLst>
          </p:cNvPr>
          <p:cNvSpPr>
            <a:spLocks noGrp="1"/>
          </p:cNvSpPr>
          <p:nvPr>
            <p:ph type="title"/>
          </p:nvPr>
        </p:nvSpPr>
        <p:spPr/>
        <p:txBody>
          <a:bodyPr/>
          <a:lstStyle/>
          <a:p>
            <a:r>
              <a:rPr lang="en-US" dirty="0"/>
              <a:t>The likelihood principle</a:t>
            </a:r>
          </a:p>
        </p:txBody>
      </p:sp>
      <p:sp>
        <p:nvSpPr>
          <p:cNvPr id="3" name="Content Placeholder 2">
            <a:extLst>
              <a:ext uri="{FF2B5EF4-FFF2-40B4-BE49-F238E27FC236}">
                <a16:creationId xmlns:a16="http://schemas.microsoft.com/office/drawing/2014/main" id="{7ED02500-B417-E880-D177-8CB182666CB7}"/>
              </a:ext>
            </a:extLst>
          </p:cNvPr>
          <p:cNvSpPr>
            <a:spLocks noGrp="1"/>
          </p:cNvSpPr>
          <p:nvPr>
            <p:ph idx="1"/>
          </p:nvPr>
        </p:nvSpPr>
        <p:spPr/>
        <p:txBody>
          <a:bodyPr/>
          <a:lstStyle/>
          <a:p>
            <a:r>
              <a:rPr lang="en-US" dirty="0">
                <a:effectLst/>
                <a:latin typeface="Helvetica Neue" panose="02000503000000020004" pitchFamily="2" charset="0"/>
              </a:rPr>
              <a:t>“</a:t>
            </a:r>
            <a:r>
              <a:rPr lang="en-US" dirty="0" err="1">
                <a:effectLst/>
                <a:latin typeface="Helvetica Neue" panose="02000503000000020004" pitchFamily="2" charset="0"/>
              </a:rPr>
              <a:t>Bayesianism</a:t>
            </a:r>
            <a:r>
              <a:rPr lang="en-US" dirty="0">
                <a:effectLst/>
                <a:latin typeface="Helvetica Neue" panose="02000503000000020004" pitchFamily="2" charset="0"/>
              </a:rPr>
              <a:t> and </a:t>
            </a:r>
            <a:r>
              <a:rPr lang="en-US" dirty="0" err="1">
                <a:effectLst/>
                <a:latin typeface="Helvetica Neue" panose="02000503000000020004" pitchFamily="2" charset="0"/>
              </a:rPr>
              <a:t>likelihoodism</a:t>
            </a:r>
            <a:r>
              <a:rPr lang="en-US" dirty="0">
                <a:effectLst/>
                <a:latin typeface="Helvetica Neue" panose="02000503000000020004" pitchFamily="2" charset="0"/>
              </a:rPr>
              <a:t> “both interpret experimental results by using the law of likelihood”. The law of likelihood states: data x support H1 over H0 if the likelihood of H1 exceeds H0, that is, if the likelihood ratio </a:t>
            </a:r>
            <a:r>
              <a:rPr lang="en-US" dirty="0" err="1">
                <a:effectLst/>
                <a:latin typeface="Helvetica Neue" panose="02000503000000020004" pitchFamily="2" charset="0"/>
              </a:rPr>
              <a:t>Pr</a:t>
            </a:r>
            <a:r>
              <a:rPr lang="en-US" dirty="0">
                <a:effectLst/>
                <a:latin typeface="Helvetica Neue" panose="02000503000000020004" pitchFamily="2" charset="0"/>
              </a:rPr>
              <a:t>(x|H1)/</a:t>
            </a:r>
            <a:r>
              <a:rPr lang="en-US" dirty="0" err="1">
                <a:effectLst/>
                <a:latin typeface="Helvetica Neue" panose="02000503000000020004" pitchFamily="2" charset="0"/>
              </a:rPr>
              <a:t>Pr</a:t>
            </a:r>
            <a:r>
              <a:rPr lang="en-US" dirty="0">
                <a:effectLst/>
                <a:latin typeface="Helvetica Neue" panose="02000503000000020004" pitchFamily="2" charset="0"/>
              </a:rPr>
              <a:t>(x|H0) exceeds 1. The likelihood function is the probability (or density) of the observed value of the test statistic, regarded as a function of the unknown parameter(s). The likelihood principle (LP), which goes a bit further, asserts that all the evidence about the unknown parameter(s) resides in the likelihood ratio, once the data are observed”</a:t>
            </a:r>
          </a:p>
          <a:p>
            <a:endParaRPr lang="en-US" dirty="0"/>
          </a:p>
        </p:txBody>
      </p:sp>
    </p:spTree>
    <p:extLst>
      <p:ext uri="{BB962C8B-B14F-4D97-AF65-F5344CB8AC3E}">
        <p14:creationId xmlns:p14="http://schemas.microsoft.com/office/powerpoint/2010/main" val="378782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D71D-F804-3D0F-6E20-A1C3179202FF}"/>
              </a:ext>
            </a:extLst>
          </p:cNvPr>
          <p:cNvSpPr>
            <a:spLocks noGrp="1"/>
          </p:cNvSpPr>
          <p:nvPr>
            <p:ph type="title"/>
          </p:nvPr>
        </p:nvSpPr>
        <p:spPr/>
        <p:txBody>
          <a:bodyPr/>
          <a:lstStyle/>
          <a:p>
            <a:r>
              <a:rPr lang="en-US" dirty="0"/>
              <a:t>Is ICS/LABA or SABA good evidence for asthma?</a:t>
            </a:r>
          </a:p>
        </p:txBody>
      </p:sp>
      <p:sp>
        <p:nvSpPr>
          <p:cNvPr id="3" name="Content Placeholder 2">
            <a:extLst>
              <a:ext uri="{FF2B5EF4-FFF2-40B4-BE49-F238E27FC236}">
                <a16:creationId xmlns:a16="http://schemas.microsoft.com/office/drawing/2014/main" id="{AB0F1E41-BD0D-67D2-EECB-D9E7030812FB}"/>
              </a:ext>
            </a:extLst>
          </p:cNvPr>
          <p:cNvSpPr>
            <a:spLocks noGrp="1"/>
          </p:cNvSpPr>
          <p:nvPr>
            <p:ph idx="1"/>
          </p:nvPr>
        </p:nvSpPr>
        <p:spPr/>
        <p:txBody>
          <a:bodyPr>
            <a:normAutofit fontScale="77500" lnSpcReduction="20000"/>
          </a:bodyPr>
          <a:lstStyle/>
          <a:p>
            <a:r>
              <a:rPr lang="en-US" dirty="0"/>
              <a:t>Likelihood of improvement if they have asthma? ~0.9</a:t>
            </a:r>
          </a:p>
          <a:p>
            <a:r>
              <a:rPr lang="en-US" dirty="0"/>
              <a:t>Likelihood of improvement without asthma? ~..0.5?</a:t>
            </a:r>
          </a:p>
          <a:p>
            <a:pPr lvl="1"/>
            <a:r>
              <a:rPr lang="en-US" dirty="0"/>
              <a:t>How variable are reports of dyspnea in general? </a:t>
            </a:r>
          </a:p>
          <a:p>
            <a:pPr lvl="2"/>
            <a:r>
              <a:rPr lang="en-US" dirty="0"/>
              <a:t>REGRESSION TO THE MEAN</a:t>
            </a:r>
          </a:p>
          <a:p>
            <a:pPr lvl="3"/>
            <a:r>
              <a:rPr lang="en-US" dirty="0"/>
              <a:t>Most people are starting medications on bad days: if they were having a good day, they’d say no to more meds.</a:t>
            </a:r>
          </a:p>
          <a:p>
            <a:pPr lvl="1"/>
            <a:r>
              <a:rPr lang="en-US" dirty="0"/>
              <a:t>Are people with asthma symptoms credibly more susceptible to placebo then people without asthma? </a:t>
            </a:r>
          </a:p>
          <a:p>
            <a:pPr lvl="2"/>
            <a:r>
              <a:rPr lang="en-US" dirty="0"/>
              <a:t>NOT REGRESSION TO THE MEAN</a:t>
            </a:r>
          </a:p>
          <a:p>
            <a:r>
              <a:rPr lang="en-US" dirty="0"/>
              <a:t>Likelihood of improvement in dyspnea in non-asthma conditions? </a:t>
            </a:r>
          </a:p>
          <a:p>
            <a:r>
              <a:rPr lang="en-US" dirty="0"/>
              <a:t>CHF trials? PAH trials? Morphine/palliative trials? (consider, dyspnea’s close relationship to panic)</a:t>
            </a:r>
          </a:p>
          <a:p>
            <a:r>
              <a:rPr lang="en-US" dirty="0"/>
              <a:t>LR – while this isn’t nothing, it certainly shouldn’t be the basis of a diagnosis. </a:t>
            </a:r>
          </a:p>
          <a:p>
            <a:r>
              <a:rPr lang="en-US" dirty="0"/>
              <a:t>*sidebar: if you make the jump of representing your uncertainty as odds, then multiplying by the LR is provably the most efficient use of data as its represented – this is why Bayes is famous. </a:t>
            </a:r>
          </a:p>
        </p:txBody>
      </p:sp>
    </p:spTree>
    <p:extLst>
      <p:ext uri="{BB962C8B-B14F-4D97-AF65-F5344CB8AC3E}">
        <p14:creationId xmlns:p14="http://schemas.microsoft.com/office/powerpoint/2010/main" val="216948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D3A7-FAEF-AA28-54D8-08F06C96A7D3}"/>
              </a:ext>
            </a:extLst>
          </p:cNvPr>
          <p:cNvSpPr>
            <a:spLocks noGrp="1"/>
          </p:cNvSpPr>
          <p:nvPr>
            <p:ph type="title"/>
          </p:nvPr>
        </p:nvSpPr>
        <p:spPr/>
        <p:txBody>
          <a:bodyPr/>
          <a:lstStyle/>
          <a:p>
            <a:r>
              <a:rPr lang="en-US" dirty="0"/>
              <a:t>We’re prone to confusion of this sort in many forms: </a:t>
            </a:r>
          </a:p>
        </p:txBody>
      </p:sp>
      <p:sp>
        <p:nvSpPr>
          <p:cNvPr id="3" name="Content Placeholder 2">
            <a:extLst>
              <a:ext uri="{FF2B5EF4-FFF2-40B4-BE49-F238E27FC236}">
                <a16:creationId xmlns:a16="http://schemas.microsoft.com/office/drawing/2014/main" id="{9B5ACDB5-FECB-0268-DFE6-CEB66C2A9285}"/>
              </a:ext>
            </a:extLst>
          </p:cNvPr>
          <p:cNvSpPr>
            <a:spLocks noGrp="1"/>
          </p:cNvSpPr>
          <p:nvPr>
            <p:ph idx="1"/>
          </p:nvPr>
        </p:nvSpPr>
        <p:spPr/>
        <p:txBody>
          <a:bodyPr/>
          <a:lstStyle/>
          <a:p>
            <a:pPr marL="0" indent="0">
              <a:buNone/>
            </a:pPr>
            <a:r>
              <a:rPr lang="en-US" dirty="0">
                <a:solidFill>
                  <a:srgbClr val="DCA10D"/>
                </a:solidFill>
                <a:effectLst/>
                <a:latin typeface="Helvetica Neue" panose="02000503000000020004" pitchFamily="2" charset="0"/>
                <a:hlinkClick r:id="rId2"/>
              </a:rPr>
              <a:t>https://en.wikipedia.org/wiki/Cold_reading</a:t>
            </a:r>
            <a:r>
              <a:rPr lang="en-US" dirty="0">
                <a:solidFill>
                  <a:srgbClr val="000000"/>
                </a:solidFill>
                <a:effectLst/>
                <a:latin typeface="Helvetica Neue" panose="02000503000000020004" pitchFamily="2" charset="0"/>
              </a:rPr>
              <a:t> Cold reading - tie in severity?</a:t>
            </a:r>
            <a:endParaRPr lang="en-US" dirty="0">
              <a:solidFill>
                <a:srgbClr val="DCA10D"/>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108809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BBB5-A20E-E13B-3D91-6E7F3DBC4CA2}"/>
              </a:ext>
            </a:extLst>
          </p:cNvPr>
          <p:cNvSpPr>
            <a:spLocks noGrp="1"/>
          </p:cNvSpPr>
          <p:nvPr>
            <p:ph type="title"/>
          </p:nvPr>
        </p:nvSpPr>
        <p:spPr/>
        <p:txBody>
          <a:bodyPr/>
          <a:lstStyle/>
          <a:p>
            <a:r>
              <a:rPr lang="en-US" dirty="0"/>
              <a:t>https://</a:t>
            </a:r>
            <a:r>
              <a:rPr lang="en-US" dirty="0" err="1"/>
              <a:t>link.springer.com</a:t>
            </a:r>
            <a:r>
              <a:rPr lang="en-US" dirty="0"/>
              <a:t>/article/10.1007/s00024-022-03137-2</a:t>
            </a:r>
          </a:p>
        </p:txBody>
      </p:sp>
      <p:sp>
        <p:nvSpPr>
          <p:cNvPr id="3" name="Content Placeholder 2">
            <a:extLst>
              <a:ext uri="{FF2B5EF4-FFF2-40B4-BE49-F238E27FC236}">
                <a16:creationId xmlns:a16="http://schemas.microsoft.com/office/drawing/2014/main" id="{0F1F8210-9AF0-C707-D980-E557F7A613AA}"/>
              </a:ext>
            </a:extLst>
          </p:cNvPr>
          <p:cNvSpPr>
            <a:spLocks noGrp="1"/>
          </p:cNvSpPr>
          <p:nvPr>
            <p:ph idx="1"/>
          </p:nvPr>
        </p:nvSpPr>
        <p:spPr/>
        <p:txBody>
          <a:bodyPr/>
          <a:lstStyle/>
          <a:p>
            <a:r>
              <a:rPr lang="en-US" b="0" i="0" dirty="0">
                <a:solidFill>
                  <a:srgbClr val="333333"/>
                </a:solidFill>
                <a:effectLst/>
                <a:latin typeface="Georgia" panose="02040502050405020303" pitchFamily="18" charset="0"/>
              </a:rPr>
              <a:t>Humans are also bad at judging and creating randomness: we have </a:t>
            </a:r>
            <a:r>
              <a:rPr lang="en-US" b="0" i="1" dirty="0">
                <a:solidFill>
                  <a:srgbClr val="333333"/>
                </a:solidFill>
                <a:effectLst/>
                <a:latin typeface="Georgia" panose="02040502050405020303" pitchFamily="18" charset="0"/>
              </a:rPr>
              <a:t>apophenia</a:t>
            </a:r>
            <a:r>
              <a:rPr lang="en-US" b="0" i="0" dirty="0">
                <a:solidFill>
                  <a:srgbClr val="333333"/>
                </a:solidFill>
                <a:effectLst/>
                <a:latin typeface="Georgia" panose="02040502050405020303" pitchFamily="18" charset="0"/>
              </a:rPr>
              <a:t> and </a:t>
            </a:r>
            <a:r>
              <a:rPr lang="en-US" b="0" i="1" dirty="0">
                <a:solidFill>
                  <a:srgbClr val="333333"/>
                </a:solidFill>
                <a:effectLst/>
                <a:latin typeface="Georgia" panose="02040502050405020303" pitchFamily="18" charset="0"/>
              </a:rPr>
              <a:t>pareidolia</a:t>
            </a:r>
            <a:r>
              <a:rPr lang="en-US" b="0" i="0" dirty="0">
                <a:solidFill>
                  <a:srgbClr val="333333"/>
                </a:solidFill>
                <a:effectLst/>
                <a:latin typeface="Georgia" panose="02040502050405020303" pitchFamily="18" charset="0"/>
              </a:rPr>
              <a:t>, a tendency to see patterns in randomness</a:t>
            </a:r>
            <a:endParaRPr lang="en-US" dirty="0"/>
          </a:p>
        </p:txBody>
      </p:sp>
    </p:spTree>
    <p:extLst>
      <p:ext uri="{BB962C8B-B14F-4D97-AF65-F5344CB8AC3E}">
        <p14:creationId xmlns:p14="http://schemas.microsoft.com/office/powerpoint/2010/main" val="251823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A76E-1449-ECB0-AC07-7665641584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B13FFA-93AF-3C0E-7C90-49AA1F9282C3}"/>
              </a:ext>
            </a:extLst>
          </p:cNvPr>
          <p:cNvSpPr>
            <a:spLocks noGrp="1"/>
          </p:cNvSpPr>
          <p:nvPr>
            <p:ph idx="1"/>
          </p:nvPr>
        </p:nvSpPr>
        <p:spPr/>
        <p:txBody>
          <a:bodyPr/>
          <a:lstStyle/>
          <a:p>
            <a:r>
              <a:rPr lang="en-US" dirty="0"/>
              <a:t>Some discussion of variability here: </a:t>
            </a:r>
            <a:r>
              <a:rPr lang="en-US" dirty="0">
                <a:hlinkClick r:id="rId2"/>
              </a:rPr>
              <a:t>https://www.ncbi.nlm.nih.gov/pmc/articles/PMC8483219/</a:t>
            </a:r>
            <a:endParaRPr lang="en-US" dirty="0"/>
          </a:p>
          <a:p>
            <a:endParaRPr lang="en-US" dirty="0"/>
          </a:p>
          <a:p>
            <a:r>
              <a:rPr lang="en-US" dirty="0"/>
              <a:t>MCID of dyspnea rating scales or </a:t>
            </a:r>
            <a:r>
              <a:rPr lang="en-US" dirty="0" err="1"/>
              <a:t>st</a:t>
            </a:r>
            <a:r>
              <a:rPr lang="en-US" dirty="0"/>
              <a:t> George questionnaire?</a:t>
            </a:r>
          </a:p>
          <a:p>
            <a:pPr lvl="1"/>
            <a:r>
              <a:rPr lang="en-US" dirty="0">
                <a:hlinkClick r:id="rId3"/>
              </a:rPr>
              <a:t>https://pubmed.ncbi.nlm.nih.gov/20843247/</a:t>
            </a:r>
            <a:endParaRPr lang="en-US" dirty="0"/>
          </a:p>
          <a:p>
            <a:pPr lvl="1"/>
            <a:r>
              <a:rPr lang="en-US" dirty="0">
                <a:hlinkClick r:id="rId4"/>
              </a:rPr>
              <a:t>https://pubmed.ncbi.nlm.nih.gov/8625661/</a:t>
            </a:r>
            <a:endParaRPr lang="en-US" dirty="0"/>
          </a:p>
          <a:p>
            <a:pPr lvl="1"/>
            <a:r>
              <a:rPr lang="en-US" dirty="0">
                <a:hlinkClick r:id="rId5"/>
              </a:rPr>
              <a:t>https://www.ncbi.nlm.nih.gov/pmc/articles/PMC6387992/</a:t>
            </a:r>
            <a:endParaRPr lang="en-US" dirty="0"/>
          </a:p>
          <a:p>
            <a:pPr lvl="1"/>
            <a:endParaRPr lang="en-US" dirty="0"/>
          </a:p>
        </p:txBody>
      </p:sp>
    </p:spTree>
    <p:extLst>
      <p:ext uri="{BB962C8B-B14F-4D97-AF65-F5344CB8AC3E}">
        <p14:creationId xmlns:p14="http://schemas.microsoft.com/office/powerpoint/2010/main" val="187780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847C-2098-89DA-C7A9-1D202B075466}"/>
              </a:ext>
            </a:extLst>
          </p:cNvPr>
          <p:cNvSpPr>
            <a:spLocks noGrp="1"/>
          </p:cNvSpPr>
          <p:nvPr>
            <p:ph type="title"/>
          </p:nvPr>
        </p:nvSpPr>
        <p:spPr/>
        <p:txBody>
          <a:bodyPr/>
          <a:lstStyle/>
          <a:p>
            <a:r>
              <a:rPr lang="en-US" dirty="0"/>
              <a:t>Could we do this better?</a:t>
            </a:r>
          </a:p>
        </p:txBody>
      </p:sp>
      <p:sp>
        <p:nvSpPr>
          <p:cNvPr id="3" name="Content Placeholder 2">
            <a:extLst>
              <a:ext uri="{FF2B5EF4-FFF2-40B4-BE49-F238E27FC236}">
                <a16:creationId xmlns:a16="http://schemas.microsoft.com/office/drawing/2014/main" id="{57995875-E933-B01B-25B0-AF7947B413DB}"/>
              </a:ext>
            </a:extLst>
          </p:cNvPr>
          <p:cNvSpPr>
            <a:spLocks noGrp="1"/>
          </p:cNvSpPr>
          <p:nvPr>
            <p:ph idx="1"/>
          </p:nvPr>
        </p:nvSpPr>
        <p:spPr/>
        <p:txBody>
          <a:bodyPr/>
          <a:lstStyle/>
          <a:p>
            <a:r>
              <a:rPr lang="en-US" dirty="0"/>
              <a:t>N of 1 trials? Relation to this?</a:t>
            </a:r>
          </a:p>
          <a:p>
            <a:r>
              <a:rPr lang="en-US" dirty="0"/>
              <a:t>Control charts with asthma</a:t>
            </a:r>
          </a:p>
        </p:txBody>
      </p:sp>
    </p:spTree>
    <p:extLst>
      <p:ext uri="{BB962C8B-B14F-4D97-AF65-F5344CB8AC3E}">
        <p14:creationId xmlns:p14="http://schemas.microsoft.com/office/powerpoint/2010/main" val="371225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4970-9899-CD0A-D835-DB96EBE923C2}"/>
              </a:ext>
            </a:extLst>
          </p:cNvPr>
          <p:cNvSpPr>
            <a:spLocks noGrp="1"/>
          </p:cNvSpPr>
          <p:nvPr>
            <p:ph type="title"/>
          </p:nvPr>
        </p:nvSpPr>
        <p:spPr/>
        <p:txBody>
          <a:bodyPr/>
          <a:lstStyle/>
          <a:p>
            <a:r>
              <a:rPr lang="en-US" dirty="0"/>
              <a:t>Case: Otero [ ] maybe don’t give this all up front? </a:t>
            </a:r>
          </a:p>
        </p:txBody>
      </p:sp>
      <p:sp>
        <p:nvSpPr>
          <p:cNvPr id="3" name="Content Placeholder 2">
            <a:extLst>
              <a:ext uri="{FF2B5EF4-FFF2-40B4-BE49-F238E27FC236}">
                <a16:creationId xmlns:a16="http://schemas.microsoft.com/office/drawing/2014/main" id="{78049A14-5AEF-B73C-4269-87AE388FA7CE}"/>
              </a:ext>
            </a:extLst>
          </p:cNvPr>
          <p:cNvSpPr>
            <a:spLocks noGrp="1"/>
          </p:cNvSpPr>
          <p:nvPr>
            <p:ph idx="1"/>
          </p:nvPr>
        </p:nvSpPr>
        <p:spPr/>
        <p:txBody>
          <a:bodyPr>
            <a:normAutofit fontScale="92500" lnSpcReduction="10000"/>
          </a:bodyPr>
          <a:lstStyle/>
          <a:p>
            <a:r>
              <a:rPr lang="en-US" dirty="0"/>
              <a:t>55M – presents with slowly progressive DOE, no particular triggers, not much day-day variation. </a:t>
            </a:r>
          </a:p>
          <a:p>
            <a:r>
              <a:rPr lang="en-US" dirty="0"/>
              <a:t>Used to Smoke, 1ppd x 30y. Quit 5 years ago</a:t>
            </a:r>
          </a:p>
          <a:p>
            <a:r>
              <a:rPr lang="en-US" dirty="0"/>
              <a:t>BMI 37</a:t>
            </a:r>
          </a:p>
          <a:p>
            <a:r>
              <a:rPr lang="en-US" dirty="0"/>
              <a:t>Felt better with ICS/LABA (empiric through PCP), feels albuterol helps</a:t>
            </a:r>
          </a:p>
          <a:p>
            <a:r>
              <a:rPr lang="en-US" dirty="0"/>
              <a:t>“COPD” diagnosis in the chart. </a:t>
            </a:r>
          </a:p>
          <a:p>
            <a:r>
              <a:rPr lang="en-US" dirty="0"/>
              <a:t>Untreated OSA</a:t>
            </a:r>
          </a:p>
          <a:p>
            <a:r>
              <a:rPr lang="en-US" dirty="0"/>
              <a:t>ABG: 7.39 / 46 / 65 on room air (A-a gradient normal) – uses O2 with exertion because it makes him feel better. </a:t>
            </a:r>
          </a:p>
          <a:p>
            <a:r>
              <a:rPr lang="en-US" dirty="0"/>
              <a:t>Mild restriction with +BD on Spiro</a:t>
            </a:r>
          </a:p>
        </p:txBody>
      </p:sp>
    </p:spTree>
    <p:extLst>
      <p:ext uri="{BB962C8B-B14F-4D97-AF65-F5344CB8AC3E}">
        <p14:creationId xmlns:p14="http://schemas.microsoft.com/office/powerpoint/2010/main" val="235371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148D-9887-DB30-B02F-81509E043D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1C9DBE-EDFC-9FE6-5F5B-8AB661A9AE16}"/>
              </a:ext>
            </a:extLst>
          </p:cNvPr>
          <p:cNvSpPr>
            <a:spLocks noGrp="1"/>
          </p:cNvSpPr>
          <p:nvPr>
            <p:ph idx="1"/>
          </p:nvPr>
        </p:nvSpPr>
        <p:spPr/>
        <p:txBody>
          <a:bodyPr/>
          <a:lstStyle/>
          <a:p>
            <a:r>
              <a:rPr lang="en-US" dirty="0"/>
              <a:t>Things that have a variable course are more likely to have “home remedies”  - you take them and you get better</a:t>
            </a:r>
          </a:p>
          <a:p>
            <a:pPr lvl="1"/>
            <a:r>
              <a:rPr lang="en-US" dirty="0"/>
              <a:t>Vitamins for cold</a:t>
            </a:r>
          </a:p>
          <a:p>
            <a:pPr lvl="1"/>
            <a:r>
              <a:rPr lang="en-US" dirty="0"/>
              <a:t>Prune juice for UTIs</a:t>
            </a:r>
          </a:p>
          <a:p>
            <a:r>
              <a:rPr lang="en-US" dirty="0"/>
              <a:t>The kicker is that you would have gotten better just as much before. </a:t>
            </a:r>
          </a:p>
          <a:p>
            <a:pPr lvl="1"/>
            <a:endParaRPr lang="en-US" dirty="0"/>
          </a:p>
          <a:p>
            <a:pPr lvl="1"/>
            <a:endParaRPr lang="en-US" dirty="0"/>
          </a:p>
        </p:txBody>
      </p:sp>
    </p:spTree>
    <p:extLst>
      <p:ext uri="{BB962C8B-B14F-4D97-AF65-F5344CB8AC3E}">
        <p14:creationId xmlns:p14="http://schemas.microsoft.com/office/powerpoint/2010/main" val="45820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9E73-1728-7C44-23A5-8CBDAA1AC1FE}"/>
              </a:ext>
            </a:extLst>
          </p:cNvPr>
          <p:cNvSpPr>
            <a:spLocks noGrp="1"/>
          </p:cNvSpPr>
          <p:nvPr>
            <p:ph type="title"/>
          </p:nvPr>
        </p:nvSpPr>
        <p:spPr/>
        <p:txBody>
          <a:bodyPr/>
          <a:lstStyle/>
          <a:p>
            <a:r>
              <a:rPr lang="en-US" dirty="0"/>
              <a:t>In sum,</a:t>
            </a:r>
          </a:p>
        </p:txBody>
      </p:sp>
      <p:sp>
        <p:nvSpPr>
          <p:cNvPr id="3" name="Content Placeholder 2">
            <a:extLst>
              <a:ext uri="{FF2B5EF4-FFF2-40B4-BE49-F238E27FC236}">
                <a16:creationId xmlns:a16="http://schemas.microsoft.com/office/drawing/2014/main" id="{FE934D49-DE37-DC66-C54B-B49FAEEB3533}"/>
              </a:ext>
            </a:extLst>
          </p:cNvPr>
          <p:cNvSpPr>
            <a:spLocks noGrp="1"/>
          </p:cNvSpPr>
          <p:nvPr>
            <p:ph idx="1"/>
          </p:nvPr>
        </p:nvSpPr>
        <p:spPr/>
        <p:txBody>
          <a:bodyPr/>
          <a:lstStyle/>
          <a:p>
            <a:r>
              <a:rPr lang="en-US" dirty="0"/>
              <a:t>We should generally be skeptical of diagnoses structured as “I started a treatment for X and it worked, therefore the patient has X”</a:t>
            </a:r>
          </a:p>
          <a:p>
            <a:pPr lvl="1"/>
            <a:r>
              <a:rPr lang="en-US" dirty="0"/>
              <a:t>Especially in the cases where: </a:t>
            </a:r>
          </a:p>
          <a:p>
            <a:pPr lvl="2"/>
            <a:r>
              <a:rPr lang="en-US" dirty="0"/>
              <a:t>Most people get better from X regardless</a:t>
            </a:r>
          </a:p>
          <a:p>
            <a:pPr lvl="2"/>
            <a:r>
              <a:rPr lang="en-US" dirty="0"/>
              <a:t>There is a lot of variability in symptoms from X (regression to the mean) </a:t>
            </a:r>
          </a:p>
          <a:p>
            <a:pPr lvl="2"/>
            <a:r>
              <a:rPr lang="en-US" dirty="0"/>
              <a:t>The rare case where there are important placebo effects </a:t>
            </a:r>
          </a:p>
          <a:p>
            <a:pPr lvl="2"/>
            <a:endParaRPr lang="en-US" dirty="0"/>
          </a:p>
          <a:p>
            <a:r>
              <a:rPr lang="en-US" dirty="0"/>
              <a:t>Bronchodilators for asthma fit all of these</a:t>
            </a:r>
          </a:p>
        </p:txBody>
      </p:sp>
    </p:spTree>
    <p:extLst>
      <p:ext uri="{BB962C8B-B14F-4D97-AF65-F5344CB8AC3E}">
        <p14:creationId xmlns:p14="http://schemas.microsoft.com/office/powerpoint/2010/main" val="192944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59D1-EF16-723B-8190-71EF9E7E17E2}"/>
              </a:ext>
            </a:extLst>
          </p:cNvPr>
          <p:cNvSpPr>
            <a:spLocks noGrp="1"/>
          </p:cNvSpPr>
          <p:nvPr>
            <p:ph type="title"/>
          </p:nvPr>
        </p:nvSpPr>
        <p:spPr/>
        <p:txBody>
          <a:bodyPr>
            <a:normAutofit fontScale="90000"/>
          </a:bodyPr>
          <a:lstStyle/>
          <a:p>
            <a:r>
              <a:rPr lang="en-US" dirty="0"/>
              <a:t>Responder fallacy? [ ] read and think about this from </a:t>
            </a:r>
            <a:r>
              <a:rPr lang="en-US" dirty="0" err="1"/>
              <a:t>Senn</a:t>
            </a:r>
            <a:r>
              <a:rPr lang="en-US" dirty="0"/>
              <a:t> – he’s done work in Asthma so there may be more of this he’s written about</a:t>
            </a:r>
          </a:p>
        </p:txBody>
      </p:sp>
      <p:sp>
        <p:nvSpPr>
          <p:cNvPr id="3" name="Content Placeholder 2">
            <a:extLst>
              <a:ext uri="{FF2B5EF4-FFF2-40B4-BE49-F238E27FC236}">
                <a16:creationId xmlns:a16="http://schemas.microsoft.com/office/drawing/2014/main" id="{77F82842-9D02-221D-97B0-4E501F57810E}"/>
              </a:ext>
            </a:extLst>
          </p:cNvPr>
          <p:cNvSpPr>
            <a:spLocks noGrp="1"/>
          </p:cNvSpPr>
          <p:nvPr>
            <p:ph idx="1"/>
          </p:nvPr>
        </p:nvSpPr>
        <p:spPr/>
        <p:txBody>
          <a:bodyPr/>
          <a:lstStyle/>
          <a:p>
            <a:r>
              <a:rPr lang="en-US" dirty="0">
                <a:hlinkClick r:id="rId2"/>
              </a:rPr>
              <a:t>https://errorstatistics.com/2014/07/26/s-senn-responder-despondency-myths-of-personalized-medicine-guest-post/</a:t>
            </a:r>
            <a:r>
              <a:rPr lang="en-US" dirty="0"/>
              <a:t> </a:t>
            </a:r>
          </a:p>
        </p:txBody>
      </p:sp>
    </p:spTree>
    <p:extLst>
      <p:ext uri="{BB962C8B-B14F-4D97-AF65-F5344CB8AC3E}">
        <p14:creationId xmlns:p14="http://schemas.microsoft.com/office/powerpoint/2010/main" val="159351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31FE-5B02-1B3D-45CE-C04E076D61E5}"/>
              </a:ext>
            </a:extLst>
          </p:cNvPr>
          <p:cNvSpPr>
            <a:spLocks noGrp="1"/>
          </p:cNvSpPr>
          <p:nvPr>
            <p:ph type="title"/>
          </p:nvPr>
        </p:nvSpPr>
        <p:spPr/>
        <p:txBody>
          <a:bodyPr/>
          <a:lstStyle/>
          <a:p>
            <a:r>
              <a:rPr lang="en-US" dirty="0"/>
              <a:t>Part 2: Spectrum Bias and the problem with PFTs</a:t>
            </a:r>
          </a:p>
        </p:txBody>
      </p:sp>
      <p:sp>
        <p:nvSpPr>
          <p:cNvPr id="3" name="Content Placeholder 2">
            <a:extLst>
              <a:ext uri="{FF2B5EF4-FFF2-40B4-BE49-F238E27FC236}">
                <a16:creationId xmlns:a16="http://schemas.microsoft.com/office/drawing/2014/main" id="{F5098911-EF08-27CA-089F-1B9ECE328849}"/>
              </a:ext>
            </a:extLst>
          </p:cNvPr>
          <p:cNvSpPr>
            <a:spLocks noGrp="1"/>
          </p:cNvSpPr>
          <p:nvPr>
            <p:ph idx="1"/>
          </p:nvPr>
        </p:nvSpPr>
        <p:spPr/>
        <p:txBody>
          <a:bodyPr>
            <a:normAutofit fontScale="62500" lnSpcReduction="20000"/>
          </a:bodyPr>
          <a:lstStyle/>
          <a:p>
            <a:r>
              <a:rPr lang="en-US" dirty="0">
                <a:latin typeface="Times" pitchFamily="2" charset="0"/>
              </a:rPr>
              <a:t>[ ] Review this Lancet Paper: “</a:t>
            </a:r>
            <a:r>
              <a:rPr lang="en-US" dirty="0">
                <a:effectLst/>
                <a:latin typeface="Helvetica" pitchFamily="2" charset="0"/>
              </a:rPr>
              <a:t>After asthma - redefining airways diseases. A Lancet commission” Corresponding Author: Professor Ian </a:t>
            </a:r>
            <a:r>
              <a:rPr lang="en-US" dirty="0" err="1">
                <a:effectLst/>
                <a:latin typeface="Helvetica" pitchFamily="2" charset="0"/>
              </a:rPr>
              <a:t>Pavord</a:t>
            </a:r>
            <a:r>
              <a:rPr lang="en-US" dirty="0">
                <a:effectLst/>
                <a:latin typeface="Helvetica" pitchFamily="2" charset="0"/>
              </a:rPr>
              <a:t>, DM FRCP</a:t>
            </a:r>
          </a:p>
          <a:p>
            <a:pPr algn="l"/>
            <a:r>
              <a:rPr lang="en-US" dirty="0">
                <a:latin typeface="Helvetica" pitchFamily="2" charset="0"/>
              </a:rPr>
              <a:t>“</a:t>
            </a:r>
            <a:r>
              <a:rPr lang="en-US" b="1" i="0" dirty="0">
                <a:solidFill>
                  <a:srgbClr val="1F1F1F"/>
                </a:solidFill>
                <a:effectLst/>
                <a:latin typeface="Charter" panose="02040503050506020203" pitchFamily="18" charset="0"/>
              </a:rPr>
              <a:t>Q:</a:t>
            </a:r>
            <a:r>
              <a:rPr lang="en-US" b="0" i="0" dirty="0">
                <a:solidFill>
                  <a:srgbClr val="1F1F1F"/>
                </a:solidFill>
                <a:effectLst/>
                <a:latin typeface="Charter" panose="02040503050506020203" pitchFamily="18" charset="0"/>
              </a:rPr>
              <a:t> What are the problems with "trial of ICS" as a method of diagnosing asthma? </a:t>
            </a:r>
            <a:r>
              <a:rPr lang="en-US" b="1" i="0" dirty="0">
                <a:solidFill>
                  <a:srgbClr val="1F1F1F"/>
                </a:solidFill>
                <a:effectLst/>
                <a:latin typeface="Charter" panose="02040503050506020203" pitchFamily="18" charset="0"/>
              </a:rPr>
              <a:t>A:</a:t>
            </a:r>
            <a:r>
              <a:rPr lang="en-US" b="0" i="0" dirty="0">
                <a:solidFill>
                  <a:srgbClr val="1F1F1F"/>
                </a:solidFill>
                <a:effectLst/>
                <a:latin typeface="Charter" panose="02040503050506020203" pitchFamily="18" charset="0"/>
              </a:rPr>
              <a:t> result of the relative difficulty of pulmonary function tests in in the primary care setting and the absence of rule out tests has been that primary care clinicians feel they have few options other than a ‘trial of treatment’ approach with ICS. This approach is flawed because the mimics of asthma (which often do not respond to corticosteroids) cause variable symptoms and may therefore improve spontaneously over time, leading to the mistaken belief that ICS treatment has been beneficial”</a:t>
            </a:r>
            <a:endParaRPr lang="en-US" dirty="0">
              <a:latin typeface="Helvetica" pitchFamily="2" charset="0"/>
            </a:endParaRPr>
          </a:p>
          <a:p>
            <a:endParaRPr lang="en-US" dirty="0">
              <a:effectLst/>
              <a:latin typeface="Times" pitchFamily="2" charset="0"/>
            </a:endParaRPr>
          </a:p>
          <a:p>
            <a:r>
              <a:rPr lang="en-US" dirty="0">
                <a:effectLst/>
                <a:latin typeface="Times" pitchFamily="2" charset="0"/>
              </a:rPr>
              <a:t>[ ] 16 Brenner S, </a:t>
            </a:r>
            <a:r>
              <a:rPr lang="en-US" dirty="0" err="1">
                <a:effectLst/>
                <a:latin typeface="Times" pitchFamily="2" charset="0"/>
              </a:rPr>
              <a:t>Güder</a:t>
            </a:r>
            <a:r>
              <a:rPr lang="en-US" dirty="0">
                <a:effectLst/>
                <a:latin typeface="Times" pitchFamily="2" charset="0"/>
              </a:rPr>
              <a:t> G, Berliner D, </a:t>
            </a:r>
            <a:r>
              <a:rPr lang="en-US" dirty="0" err="1">
                <a:effectLst/>
                <a:latin typeface="Times" pitchFamily="2" charset="0"/>
              </a:rPr>
              <a:t>Deubner</a:t>
            </a:r>
            <a:r>
              <a:rPr lang="en-US" dirty="0">
                <a:effectLst/>
                <a:latin typeface="Times" pitchFamily="2" charset="0"/>
              </a:rPr>
              <a:t> N, Fröhlich K, </a:t>
            </a:r>
            <a:r>
              <a:rPr lang="en-US" dirty="0" err="1">
                <a:effectLst/>
                <a:latin typeface="Times" pitchFamily="2" charset="0"/>
              </a:rPr>
              <a:t>Ertl</a:t>
            </a:r>
            <a:r>
              <a:rPr lang="en-US" dirty="0">
                <a:effectLst/>
                <a:latin typeface="Times" pitchFamily="2" charset="0"/>
              </a:rPr>
              <a:t> G, et al. Airway obstruction in systolic heart failure</a:t>
            </a:r>
            <a:r>
              <a:rPr lang="en-US" dirty="0">
                <a:effectLst/>
                <a:latin typeface="Helvetica" pitchFamily="2" charset="0"/>
              </a:rPr>
              <a:t>—</a:t>
            </a:r>
            <a:r>
              <a:rPr lang="en-US" dirty="0">
                <a:effectLst/>
                <a:latin typeface="Times" pitchFamily="2" charset="0"/>
              </a:rPr>
              <a:t>COPD or congestion? Int J </a:t>
            </a:r>
            <a:r>
              <a:rPr lang="en-US" dirty="0" err="1">
                <a:effectLst/>
                <a:latin typeface="Times" pitchFamily="2" charset="0"/>
              </a:rPr>
              <a:t>Cardiol</a:t>
            </a:r>
            <a:r>
              <a:rPr lang="en-US" dirty="0">
                <a:effectLst/>
                <a:latin typeface="Times" pitchFamily="2" charset="0"/>
              </a:rPr>
              <a:t>. 2013 Oct 3;168(3):1910</a:t>
            </a:r>
            <a:r>
              <a:rPr lang="en-US" dirty="0">
                <a:effectLst/>
                <a:latin typeface="Helvetica" pitchFamily="2" charset="0"/>
              </a:rPr>
              <a:t>–</a:t>
            </a:r>
            <a:r>
              <a:rPr lang="en-US" dirty="0">
                <a:effectLst/>
                <a:latin typeface="Times" pitchFamily="2" charset="0"/>
              </a:rPr>
              <a:t>6.</a:t>
            </a:r>
          </a:p>
          <a:p>
            <a:pPr lvl="1"/>
            <a:r>
              <a:rPr lang="en-US" dirty="0">
                <a:effectLst/>
                <a:latin typeface="Helvetica Neue" panose="02000503000000020004" pitchFamily="2" charset="0"/>
              </a:rPr>
              <a:t>Why do we not do </a:t>
            </a:r>
            <a:r>
              <a:rPr lang="en-US" dirty="0">
                <a:latin typeface="Helvetica Neue" panose="02000503000000020004" pitchFamily="2" charset="0"/>
              </a:rPr>
              <a:t>diagnostic PFTs inpatient?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Normal reference ranges compared to healthy individuals is a useful designation for determining whether a person is diseased or not diseased. However, it is not a useful designation for whether somebody who has symptoms has disease a or disease be, which requires different data</a:t>
            </a:r>
          </a:p>
          <a:p>
            <a:endParaRPr lang="en-US" dirty="0"/>
          </a:p>
        </p:txBody>
      </p:sp>
    </p:spTree>
    <p:extLst>
      <p:ext uri="{BB962C8B-B14F-4D97-AF65-F5344CB8AC3E}">
        <p14:creationId xmlns:p14="http://schemas.microsoft.com/office/powerpoint/2010/main" val="95964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CF55-6A91-D5F5-5FE6-D701C2366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FBB0CE-78FC-1984-EBC4-7E1DE6DAD451}"/>
              </a:ext>
            </a:extLst>
          </p:cNvPr>
          <p:cNvSpPr>
            <a:spLocks noGrp="1"/>
          </p:cNvSpPr>
          <p:nvPr>
            <p:ph idx="1"/>
          </p:nvPr>
        </p:nvSpPr>
        <p:spPr/>
        <p:txBody>
          <a:bodyPr/>
          <a:lstStyle/>
          <a:p>
            <a:r>
              <a:rPr lang="en-US" b="1" i="0" dirty="0">
                <a:effectLst/>
                <a:latin typeface="UICTFontTextStyleBody"/>
              </a:rPr>
              <a:t>PGR test limits</a:t>
            </a:r>
            <a:endParaRPr lang="en-US" dirty="0">
              <a:effectLst/>
              <a:latin typeface=".AppleSystemUIFont"/>
            </a:endParaRPr>
          </a:p>
          <a:p>
            <a:br>
              <a:rPr lang="en-US" dirty="0">
                <a:effectLst/>
                <a:latin typeface=".AppleSystemUIFont"/>
              </a:rPr>
            </a:br>
            <a:endParaRPr lang="en-US" dirty="0">
              <a:effectLst/>
              <a:latin typeface=".AppleSystemUIFont"/>
            </a:endParaRPr>
          </a:p>
          <a:p>
            <a:r>
              <a:rPr lang="en-US" b="0" i="0" dirty="0">
                <a:effectLst/>
                <a:latin typeface="UICTFontTextStyleBody"/>
                <a:hlinkClick r:id="rId2"/>
              </a:rPr>
              <a:t>https://www.ahajournals.org/doi/10.1161/JAHA.121.023422</a:t>
            </a:r>
            <a:r>
              <a:rPr lang="en-US" b="0" i="0" dirty="0">
                <a:effectLst/>
                <a:latin typeface="UICTFontTextStyleBody"/>
              </a:rPr>
              <a:t> good cohort and also good references supporting the point that PFTs measure lung function but are of limited value differentiating heart vs lung disease</a:t>
            </a:r>
            <a:endParaRPr lang="en-US" dirty="0">
              <a:effectLst/>
              <a:latin typeface=".AppleSystemUIFont"/>
            </a:endParaRPr>
          </a:p>
          <a:p>
            <a:endParaRPr lang="en-US" dirty="0"/>
          </a:p>
        </p:txBody>
      </p:sp>
    </p:spTree>
    <p:extLst>
      <p:ext uri="{BB962C8B-B14F-4D97-AF65-F5344CB8AC3E}">
        <p14:creationId xmlns:p14="http://schemas.microsoft.com/office/powerpoint/2010/main" val="239834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C424-BA11-9FE6-E77C-E81059D213BB}"/>
              </a:ext>
            </a:extLst>
          </p:cNvPr>
          <p:cNvSpPr>
            <a:spLocks noGrp="1"/>
          </p:cNvSpPr>
          <p:nvPr>
            <p:ph type="title"/>
          </p:nvPr>
        </p:nvSpPr>
        <p:spPr/>
        <p:txBody>
          <a:bodyPr/>
          <a:lstStyle/>
          <a:p>
            <a:r>
              <a:rPr lang="en-US" dirty="0"/>
              <a:t>Part 3: How good is a normal A-a gradient anyway? </a:t>
            </a:r>
          </a:p>
        </p:txBody>
      </p:sp>
      <p:sp>
        <p:nvSpPr>
          <p:cNvPr id="3" name="Content Placeholder 2">
            <a:extLst>
              <a:ext uri="{FF2B5EF4-FFF2-40B4-BE49-F238E27FC236}">
                <a16:creationId xmlns:a16="http://schemas.microsoft.com/office/drawing/2014/main" id="{1DCCAE40-1BCC-3964-6081-B38DEF820007}"/>
              </a:ext>
            </a:extLst>
          </p:cNvPr>
          <p:cNvSpPr>
            <a:spLocks noGrp="1"/>
          </p:cNvSpPr>
          <p:nvPr>
            <p:ph idx="1"/>
          </p:nvPr>
        </p:nvSpPr>
        <p:spPr/>
        <p:txBody>
          <a:bodyPr/>
          <a:lstStyle/>
          <a:p>
            <a:r>
              <a:rPr lang="en-US" dirty="0">
                <a:effectLst/>
                <a:latin typeface="Helvetica Neue" panose="02000503000000020004" pitchFamily="2" charset="0"/>
              </a:rPr>
              <a:t>Does normal A-a gradient exclude significant V/Q mismatching?  A critical look</a:t>
            </a:r>
          </a:p>
          <a:p>
            <a:endParaRPr lang="en-US" dirty="0"/>
          </a:p>
        </p:txBody>
      </p:sp>
    </p:spTree>
    <p:extLst>
      <p:ext uri="{BB962C8B-B14F-4D97-AF65-F5344CB8AC3E}">
        <p14:creationId xmlns:p14="http://schemas.microsoft.com/office/powerpoint/2010/main" val="213735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3B11-7E2D-CC1D-79C1-B9D410189E69}"/>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EA9AF72-C625-654C-0CF8-43DB154F4C74}"/>
              </a:ext>
            </a:extLst>
          </p:cNvPr>
          <p:cNvSpPr>
            <a:spLocks noGrp="1"/>
          </p:cNvSpPr>
          <p:nvPr>
            <p:ph idx="1"/>
          </p:nvPr>
        </p:nvSpPr>
        <p:spPr/>
        <p:txBody>
          <a:bodyPr/>
          <a:lstStyle/>
          <a:p>
            <a:r>
              <a:rPr lang="en-US" dirty="0"/>
              <a:t>The placebo effect is widely misunderstood. It is actually rarely clinically meaningful. It’s place in popular/medical culture is more a result of its memetic power than it’s truth</a:t>
            </a:r>
          </a:p>
          <a:p>
            <a:r>
              <a:rPr lang="en-US" dirty="0"/>
              <a:t>We see patterns in everything. Treatment response in a highly variable indicator is prone to over-interpretation</a:t>
            </a:r>
          </a:p>
        </p:txBody>
      </p:sp>
    </p:spTree>
    <p:extLst>
      <p:ext uri="{BB962C8B-B14F-4D97-AF65-F5344CB8AC3E}">
        <p14:creationId xmlns:p14="http://schemas.microsoft.com/office/powerpoint/2010/main" val="283584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3950-FD2C-6A57-30B5-BFD826F16EE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4B3B8DD-82F4-4573-3B2D-AD2114A557B9}"/>
              </a:ext>
            </a:extLst>
          </p:cNvPr>
          <p:cNvSpPr>
            <a:spLocks noGrp="1"/>
          </p:cNvSpPr>
          <p:nvPr>
            <p:ph idx="1"/>
          </p:nvPr>
        </p:nvSpPr>
        <p:spPr/>
        <p:txBody>
          <a:bodyPr>
            <a:normAutofit fontScale="92500" lnSpcReduction="20000"/>
          </a:bodyPr>
          <a:lstStyle/>
          <a:p>
            <a:r>
              <a:rPr lang="en-US" dirty="0"/>
              <a:t>Why do pulmonary patients receive so many different diagnoses from so many providers? </a:t>
            </a:r>
          </a:p>
          <a:p>
            <a:r>
              <a:rPr lang="en-US" dirty="0"/>
              <a:t>I think it is partly because pulmonary diagnostic tests are not very good</a:t>
            </a:r>
          </a:p>
          <a:p>
            <a:pPr lvl="1"/>
            <a:r>
              <a:rPr lang="en-US" dirty="0"/>
              <a:t>If the cumulative </a:t>
            </a:r>
            <a:r>
              <a:rPr lang="en-US" dirty="0" err="1"/>
              <a:t>diagnosticity</a:t>
            </a:r>
            <a:r>
              <a:rPr lang="en-US" dirty="0"/>
              <a:t> of your tests is not very high, then the pre-test likelihood of various disease states should guide comparatively more of your diagnosis</a:t>
            </a:r>
          </a:p>
          <a:p>
            <a:pPr lvl="1"/>
            <a:r>
              <a:rPr lang="en-US" dirty="0"/>
              <a:t>A </a:t>
            </a:r>
            <a:r>
              <a:rPr lang="en-US" dirty="0" err="1"/>
              <a:t>panopoly</a:t>
            </a:r>
            <a:r>
              <a:rPr lang="en-US" dirty="0"/>
              <a:t> of empirical evidence suggests humans are very bad at interpreting “weak signals” (</a:t>
            </a:r>
            <a:r>
              <a:rPr lang="en-US" dirty="0" err="1"/>
              <a:t>ie</a:t>
            </a:r>
            <a:r>
              <a:rPr lang="en-US" dirty="0"/>
              <a:t>. weak tests)</a:t>
            </a:r>
          </a:p>
          <a:p>
            <a:pPr lvl="1"/>
            <a:r>
              <a:rPr lang="en-US" dirty="0">
                <a:effectLst/>
                <a:latin typeface="Helvetica Neue" panose="02000503000000020004" pitchFamily="2" charset="0"/>
              </a:rPr>
              <a:t>Some subfields of pulmonary medicine have come up with ways against us, for example the ILD multidisciplinary rounds idea. But, I don’t think this is formalized and other parts of </a:t>
            </a:r>
            <a:r>
              <a:rPr lang="en-US" dirty="0" err="1">
                <a:effectLst/>
                <a:latin typeface="Helvetica Neue" panose="02000503000000020004" pitchFamily="2" charset="0"/>
              </a:rPr>
              <a:t>pulm</a:t>
            </a:r>
            <a:r>
              <a:rPr lang="en-US" dirty="0">
                <a:effectLst/>
                <a:latin typeface="Helvetica Neue" panose="02000503000000020004" pitchFamily="2" charset="0"/>
              </a:rPr>
              <a:t> medicine.</a:t>
            </a:r>
          </a:p>
          <a:p>
            <a:pPr lvl="1"/>
            <a:endParaRPr lang="en-US" dirty="0">
              <a:latin typeface="Helvetica Neue" panose="02000503000000020004" pitchFamily="2" charset="0"/>
            </a:endParaRPr>
          </a:p>
          <a:p>
            <a:pPr lvl="1"/>
            <a:r>
              <a:rPr lang="en-US" dirty="0">
                <a:effectLst/>
                <a:latin typeface="Helvetica Neue" panose="02000503000000020004" pitchFamily="2" charset="0"/>
              </a:rPr>
              <a:t>We should only put *the right amount of trust* in our diagnostic tests – which is certainly less trust than I thought before fellowship</a:t>
            </a:r>
          </a:p>
          <a:p>
            <a:pPr lvl="1"/>
            <a:endParaRPr lang="en-US" dirty="0"/>
          </a:p>
          <a:p>
            <a:pPr lvl="1"/>
            <a:endParaRPr lang="en-US" dirty="0"/>
          </a:p>
        </p:txBody>
      </p:sp>
    </p:spTree>
    <p:extLst>
      <p:ext uri="{BB962C8B-B14F-4D97-AF65-F5344CB8AC3E}">
        <p14:creationId xmlns:p14="http://schemas.microsoft.com/office/powerpoint/2010/main" val="96768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5E72-98E2-5C86-32DE-22974956BB45}"/>
              </a:ext>
            </a:extLst>
          </p:cNvPr>
          <p:cNvSpPr>
            <a:spLocks noGrp="1"/>
          </p:cNvSpPr>
          <p:nvPr>
            <p:ph type="title"/>
          </p:nvPr>
        </p:nvSpPr>
        <p:spPr/>
        <p:txBody>
          <a:bodyPr/>
          <a:lstStyle/>
          <a:p>
            <a:r>
              <a:rPr lang="en-US" dirty="0"/>
              <a:t>Addendum: would treating his OSA help his exertional capacity?</a:t>
            </a:r>
          </a:p>
        </p:txBody>
      </p:sp>
      <p:sp>
        <p:nvSpPr>
          <p:cNvPr id="3" name="Content Placeholder 2">
            <a:extLst>
              <a:ext uri="{FF2B5EF4-FFF2-40B4-BE49-F238E27FC236}">
                <a16:creationId xmlns:a16="http://schemas.microsoft.com/office/drawing/2014/main" id="{16BBFE8C-9D46-F101-7001-77772A44B1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863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3847-E6BC-A71A-FE9A-F99A89C57CA6}"/>
              </a:ext>
            </a:extLst>
          </p:cNvPr>
          <p:cNvSpPr>
            <a:spLocks noGrp="1"/>
          </p:cNvSpPr>
          <p:nvPr>
            <p:ph type="title"/>
          </p:nvPr>
        </p:nvSpPr>
        <p:spPr/>
        <p:txBody>
          <a:bodyPr>
            <a:normAutofit fontScale="90000"/>
          </a:bodyPr>
          <a:lstStyle/>
          <a:p>
            <a:r>
              <a:rPr lang="en-US" dirty="0"/>
              <a:t>Study idea: could you model how well the reported sensitivity and specificity occur in </a:t>
            </a:r>
            <a:r>
              <a:rPr lang="en-US" dirty="0" err="1"/>
              <a:t>TriNetX</a:t>
            </a:r>
            <a:r>
              <a:rPr lang="en-US" dirty="0"/>
              <a:t> data? Do the </a:t>
            </a:r>
            <a:r>
              <a:rPr lang="en-US"/>
              <a:t>‘assumptions’ hold?</a:t>
            </a:r>
            <a:endParaRPr lang="en-US" dirty="0"/>
          </a:p>
        </p:txBody>
      </p:sp>
      <p:sp>
        <p:nvSpPr>
          <p:cNvPr id="3" name="Content Placeholder 2">
            <a:extLst>
              <a:ext uri="{FF2B5EF4-FFF2-40B4-BE49-F238E27FC236}">
                <a16:creationId xmlns:a16="http://schemas.microsoft.com/office/drawing/2014/main" id="{134CF181-357D-7D32-BE08-7358B1A020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712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22EF-DE65-A411-3227-2FF43D5008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6937F5-C330-E536-306E-BEB641B054EE}"/>
              </a:ext>
            </a:extLst>
          </p:cNvPr>
          <p:cNvSpPr>
            <a:spLocks noGrp="1"/>
          </p:cNvSpPr>
          <p:nvPr>
            <p:ph idx="1"/>
          </p:nvPr>
        </p:nvSpPr>
        <p:spPr/>
        <p:txBody>
          <a:bodyPr/>
          <a:lstStyle/>
          <a:p>
            <a:r>
              <a:rPr lang="en-US" dirty="0">
                <a:hlinkClick r:id="rId3"/>
              </a:rPr>
              <a:t>https://twitter.com/f2harrell/status/940595034121961472?lang=en</a:t>
            </a:r>
            <a:endParaRPr lang="en-US" dirty="0"/>
          </a:p>
          <a:p>
            <a:endParaRPr lang="en-US" dirty="0"/>
          </a:p>
          <a:p>
            <a:r>
              <a:rPr lang="en-US" dirty="0">
                <a:hlinkClick r:id="rId4"/>
              </a:rPr>
              <a:t>https://twitter.com/f2harrell/status/1085615414820958209</a:t>
            </a:r>
            <a:endParaRPr lang="en-US" dirty="0"/>
          </a:p>
          <a:p>
            <a:endParaRPr lang="en-US" dirty="0"/>
          </a:p>
        </p:txBody>
      </p:sp>
    </p:spTree>
    <p:extLst>
      <p:ext uri="{BB962C8B-B14F-4D97-AF65-F5344CB8AC3E}">
        <p14:creationId xmlns:p14="http://schemas.microsoft.com/office/powerpoint/2010/main" val="13887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6CFD-4FE5-EE64-F898-B875009CF5A4}"/>
              </a:ext>
            </a:extLst>
          </p:cNvPr>
          <p:cNvSpPr>
            <a:spLocks noGrp="1"/>
          </p:cNvSpPr>
          <p:nvPr>
            <p:ph type="title"/>
          </p:nvPr>
        </p:nvSpPr>
        <p:spPr/>
        <p:txBody>
          <a:bodyPr/>
          <a:lstStyle/>
          <a:p>
            <a:r>
              <a:rPr lang="en-US" dirty="0"/>
              <a:t>NYT article link in depression</a:t>
            </a:r>
          </a:p>
        </p:txBody>
      </p:sp>
      <p:sp>
        <p:nvSpPr>
          <p:cNvPr id="3" name="Content Placeholder 2">
            <a:extLst>
              <a:ext uri="{FF2B5EF4-FFF2-40B4-BE49-F238E27FC236}">
                <a16:creationId xmlns:a16="http://schemas.microsoft.com/office/drawing/2014/main" id="{863DA525-7369-0F75-4B4B-97D24BB6D1CE}"/>
              </a:ext>
            </a:extLst>
          </p:cNvPr>
          <p:cNvSpPr>
            <a:spLocks noGrp="1"/>
          </p:cNvSpPr>
          <p:nvPr>
            <p:ph idx="1"/>
          </p:nvPr>
        </p:nvSpPr>
        <p:spPr/>
        <p:txBody>
          <a:bodyPr/>
          <a:lstStyle/>
          <a:p>
            <a:r>
              <a:rPr lang="en-US" dirty="0">
                <a:solidFill>
                  <a:srgbClr val="DCA10D"/>
                </a:solidFill>
                <a:effectLst/>
                <a:latin typeface="Helvetica Neue" panose="02000503000000020004" pitchFamily="2" charset="0"/>
                <a:hlinkClick r:id="rId3"/>
              </a:rPr>
              <a:t>https://www.nytimes.com/interactive/2022/09/27/opinion/how-to-treat-depression.html</a:t>
            </a:r>
            <a:endParaRPr lang="en-US" dirty="0">
              <a:solidFill>
                <a:srgbClr val="DCA10D"/>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298374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28CB-91CE-E6CA-463F-65A567762B4A}"/>
              </a:ext>
            </a:extLst>
          </p:cNvPr>
          <p:cNvSpPr>
            <a:spLocks noGrp="1"/>
          </p:cNvSpPr>
          <p:nvPr>
            <p:ph type="title"/>
          </p:nvPr>
        </p:nvSpPr>
        <p:spPr/>
        <p:txBody>
          <a:bodyPr/>
          <a:lstStyle/>
          <a:p>
            <a:r>
              <a:rPr lang="en-US" dirty="0"/>
              <a:t>What is the implied disease course?</a:t>
            </a:r>
          </a:p>
        </p:txBody>
      </p:sp>
      <p:sp>
        <p:nvSpPr>
          <p:cNvPr id="3" name="Content Placeholder 2">
            <a:extLst>
              <a:ext uri="{FF2B5EF4-FFF2-40B4-BE49-F238E27FC236}">
                <a16:creationId xmlns:a16="http://schemas.microsoft.com/office/drawing/2014/main" id="{5027FFAE-A408-81E5-B608-BA198E36A416}"/>
              </a:ext>
            </a:extLst>
          </p:cNvPr>
          <p:cNvSpPr>
            <a:spLocks noGrp="1"/>
          </p:cNvSpPr>
          <p:nvPr>
            <p:ph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Ex hoc ergo prompter hoc </a:t>
            </a:r>
          </a:p>
          <a:p>
            <a:pPr marL="0" indent="0">
              <a:buNone/>
            </a:pPr>
            <a:r>
              <a:rPr lang="en-US" dirty="0">
                <a:effectLst/>
                <a:latin typeface="Helvetica Neue" panose="02000503000000020004" pitchFamily="2" charset="0"/>
              </a:rPr>
              <a:t>Voltaire: ‘</a:t>
            </a:r>
            <a:r>
              <a:rPr lang="en-US" b="0" i="0" dirty="0">
                <a:solidFill>
                  <a:srgbClr val="BDC1C6"/>
                </a:solidFill>
                <a:effectLst/>
                <a:latin typeface="Roboto" panose="02000000000000000000" pitchFamily="2" charset="0"/>
              </a:rPr>
              <a:t>“</a:t>
            </a:r>
            <a:r>
              <a:rPr lang="en-US" b="1" i="0" dirty="0">
                <a:solidFill>
                  <a:srgbClr val="BDC1C6"/>
                </a:solidFill>
                <a:effectLst/>
                <a:latin typeface="Roboto" panose="02000000000000000000" pitchFamily="2" charset="0"/>
              </a:rPr>
              <a:t>The art of medicine consists in amusing the patient, while nature cures the disease</a:t>
            </a:r>
            <a:r>
              <a:rPr lang="en-US" b="0" i="0" dirty="0">
                <a:solidFill>
                  <a:srgbClr val="BDC1C6"/>
                </a:solidFill>
                <a:effectLst/>
                <a:latin typeface="Roboto" panose="02000000000000000000" pitchFamily="2" charset="0"/>
              </a:rPr>
              <a:t>”’</a:t>
            </a:r>
            <a:endParaRPr lang="en-US" dirty="0">
              <a:effectLst/>
              <a:latin typeface="Helvetica Neue" panose="02000503000000020004" pitchFamily="2" charset="0"/>
            </a:endParaRPr>
          </a:p>
          <a:p>
            <a:pPr marL="0" indent="0">
              <a:buNone/>
            </a:pPr>
            <a:endParaRPr lang="en-US" dirty="0"/>
          </a:p>
        </p:txBody>
      </p:sp>
    </p:spTree>
    <p:extLst>
      <p:ext uri="{BB962C8B-B14F-4D97-AF65-F5344CB8AC3E}">
        <p14:creationId xmlns:p14="http://schemas.microsoft.com/office/powerpoint/2010/main" val="35215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669C-3E10-DE09-6757-07D7AC112DEC}"/>
              </a:ext>
            </a:extLst>
          </p:cNvPr>
          <p:cNvSpPr>
            <a:spLocks noGrp="1"/>
          </p:cNvSpPr>
          <p:nvPr>
            <p:ph type="title"/>
          </p:nvPr>
        </p:nvSpPr>
        <p:spPr/>
        <p:txBody>
          <a:bodyPr/>
          <a:lstStyle/>
          <a:p>
            <a:r>
              <a:rPr lang="en-US" dirty="0"/>
              <a:t>Part 1: Empiric Trial of Inhalers as a method of diagnosing airways disease</a:t>
            </a:r>
          </a:p>
        </p:txBody>
      </p:sp>
      <p:sp>
        <p:nvSpPr>
          <p:cNvPr id="3" name="Content Placeholder 2">
            <a:extLst>
              <a:ext uri="{FF2B5EF4-FFF2-40B4-BE49-F238E27FC236}">
                <a16:creationId xmlns:a16="http://schemas.microsoft.com/office/drawing/2014/main" id="{A7C43570-DBC2-3339-BB04-81AFD242E129}"/>
              </a:ext>
            </a:extLst>
          </p:cNvPr>
          <p:cNvSpPr>
            <a:spLocks noGrp="1"/>
          </p:cNvSpPr>
          <p:nvPr>
            <p:ph idx="1"/>
          </p:nvPr>
        </p:nvSpPr>
        <p:spPr/>
        <p:txBody>
          <a:bodyPr/>
          <a:lstStyle/>
          <a:p>
            <a:r>
              <a:rPr lang="en-US" dirty="0"/>
              <a:t>Randomized Controlled Trial example </a:t>
            </a:r>
          </a:p>
          <a:p>
            <a:pPr lvl="1"/>
            <a:r>
              <a:rPr lang="en-US" dirty="0"/>
              <a:t>[ ] Inhaler vs placebo? https://</a:t>
            </a:r>
            <a:r>
              <a:rPr lang="en-US" dirty="0" err="1"/>
              <a:t>www.ncbi.nlm.nih.gov</a:t>
            </a:r>
            <a:r>
              <a:rPr lang="en-US" dirty="0"/>
              <a:t>/</a:t>
            </a:r>
            <a:r>
              <a:rPr lang="en-US" dirty="0" err="1"/>
              <a:t>pmc</a:t>
            </a:r>
            <a:r>
              <a:rPr lang="en-US" dirty="0"/>
              <a:t>/articles/PMC3154208/</a:t>
            </a:r>
          </a:p>
          <a:p>
            <a:pPr lvl="1"/>
            <a:endParaRPr lang="en-US" dirty="0"/>
          </a:p>
          <a:p>
            <a:pPr lvl="1"/>
            <a:endParaRPr lang="en-US" dirty="0"/>
          </a:p>
          <a:p>
            <a:pPr lvl="1"/>
            <a:r>
              <a:rPr lang="en-US" dirty="0"/>
              <a:t>A: The placebo effect of inhalers is large</a:t>
            </a:r>
          </a:p>
          <a:p>
            <a:pPr lvl="1"/>
            <a:r>
              <a:rPr lang="en-US" dirty="0"/>
              <a:t>B: Regression to the mean</a:t>
            </a:r>
          </a:p>
          <a:p>
            <a:pPr lvl="1"/>
            <a:r>
              <a:rPr lang="en-US" dirty="0"/>
              <a:t>C: Most asthma flairs are self-limited</a:t>
            </a:r>
          </a:p>
          <a:p>
            <a:pPr lvl="1"/>
            <a:r>
              <a:rPr lang="en-US" dirty="0"/>
              <a:t>D: there is some random error associated with dyspnea assessments. </a:t>
            </a:r>
          </a:p>
        </p:txBody>
      </p:sp>
    </p:spTree>
    <p:extLst>
      <p:ext uri="{BB962C8B-B14F-4D97-AF65-F5344CB8AC3E}">
        <p14:creationId xmlns:p14="http://schemas.microsoft.com/office/powerpoint/2010/main" val="304241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1F3B-43C7-27E1-A90E-159FE93B2455}"/>
              </a:ext>
            </a:extLst>
          </p:cNvPr>
          <p:cNvSpPr>
            <a:spLocks noGrp="1"/>
          </p:cNvSpPr>
          <p:nvPr>
            <p:ph type="title"/>
          </p:nvPr>
        </p:nvSpPr>
        <p:spPr/>
        <p:txBody>
          <a:bodyPr/>
          <a:lstStyle/>
          <a:p>
            <a:r>
              <a:rPr lang="en-US" dirty="0"/>
              <a:t>Regression to the mean</a:t>
            </a:r>
          </a:p>
        </p:txBody>
      </p:sp>
      <p:sp>
        <p:nvSpPr>
          <p:cNvPr id="3" name="Content Placeholder 2">
            <a:extLst>
              <a:ext uri="{FF2B5EF4-FFF2-40B4-BE49-F238E27FC236}">
                <a16:creationId xmlns:a16="http://schemas.microsoft.com/office/drawing/2014/main" id="{35296BB0-1F06-1E73-4E06-C98D0FFD11A7}"/>
              </a:ext>
            </a:extLst>
          </p:cNvPr>
          <p:cNvSpPr>
            <a:spLocks noGrp="1"/>
          </p:cNvSpPr>
          <p:nvPr>
            <p:ph idx="1"/>
          </p:nvPr>
        </p:nvSpPr>
        <p:spPr/>
        <p:txBody>
          <a:bodyPr/>
          <a:lstStyle/>
          <a:p>
            <a:r>
              <a:rPr lang="en-US" dirty="0"/>
              <a:t>Summarized nicely here by </a:t>
            </a:r>
            <a:r>
              <a:rPr lang="en-US"/>
              <a:t>Senn: </a:t>
            </a:r>
            <a:r>
              <a:rPr lang="en-US" dirty="0">
                <a:hlinkClick r:id="rId2"/>
              </a:rPr>
              <a:t>http://www.cambridgeblog.org/2022/12/the-mean-side-of-the-force-how-regression-to-the-mean-can-fool-us/</a:t>
            </a:r>
            <a:r>
              <a:rPr lang="en-US" dirty="0"/>
              <a:t> </a:t>
            </a:r>
          </a:p>
        </p:txBody>
      </p:sp>
    </p:spTree>
    <p:extLst>
      <p:ext uri="{BB962C8B-B14F-4D97-AF65-F5344CB8AC3E}">
        <p14:creationId xmlns:p14="http://schemas.microsoft.com/office/powerpoint/2010/main" val="320943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4812-327E-63D2-F259-B6F26A19D7DE}"/>
              </a:ext>
            </a:extLst>
          </p:cNvPr>
          <p:cNvSpPr>
            <a:spLocks noGrp="1"/>
          </p:cNvSpPr>
          <p:nvPr>
            <p:ph type="title"/>
          </p:nvPr>
        </p:nvSpPr>
        <p:spPr/>
        <p:txBody>
          <a:bodyPr/>
          <a:lstStyle/>
          <a:p>
            <a:r>
              <a:rPr lang="en-US" dirty="0"/>
              <a:t>Self-limited disease</a:t>
            </a:r>
          </a:p>
        </p:txBody>
      </p:sp>
      <p:sp>
        <p:nvSpPr>
          <p:cNvPr id="3" name="Content Placeholder 2">
            <a:extLst>
              <a:ext uri="{FF2B5EF4-FFF2-40B4-BE49-F238E27FC236}">
                <a16:creationId xmlns:a16="http://schemas.microsoft.com/office/drawing/2014/main" id="{E2F79013-EC8C-846B-E6F1-9A841FAAEF5F}"/>
              </a:ext>
            </a:extLst>
          </p:cNvPr>
          <p:cNvSpPr>
            <a:spLocks noGrp="1"/>
          </p:cNvSpPr>
          <p:nvPr>
            <p:ph idx="1"/>
          </p:nvPr>
        </p:nvSpPr>
        <p:spPr/>
        <p:txBody>
          <a:bodyPr/>
          <a:lstStyle/>
          <a:p>
            <a:r>
              <a:rPr lang="en-US" dirty="0"/>
              <a:t>Azithromycin vs Placebo in Viral infections</a:t>
            </a:r>
          </a:p>
        </p:txBody>
      </p:sp>
    </p:spTree>
    <p:extLst>
      <p:ext uri="{BB962C8B-B14F-4D97-AF65-F5344CB8AC3E}">
        <p14:creationId xmlns:p14="http://schemas.microsoft.com/office/powerpoint/2010/main" val="248484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18967</TotalTime>
  <Words>2738</Words>
  <Application>Microsoft Macintosh PowerPoint</Application>
  <PresentationFormat>Widescreen</PresentationFormat>
  <Paragraphs>211</Paragraphs>
  <Slides>28</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.AppleSystemUIFont</vt:lpstr>
      <vt:lpstr>Arial</vt:lpstr>
      <vt:lpstr>Calibri</vt:lpstr>
      <vt:lpstr>Calibri Light</vt:lpstr>
      <vt:lpstr>Cambria</vt:lpstr>
      <vt:lpstr>Charter</vt:lpstr>
      <vt:lpstr>Georgia</vt:lpstr>
      <vt:lpstr>Helvetica</vt:lpstr>
      <vt:lpstr>Helvetica Neue</vt:lpstr>
      <vt:lpstr>Merriweather</vt:lpstr>
      <vt:lpstr>Roboto</vt:lpstr>
      <vt:lpstr>Times</vt:lpstr>
      <vt:lpstr>UICTFontTextStyleBody</vt:lpstr>
      <vt:lpstr>Office Theme</vt:lpstr>
      <vt:lpstr>PGR</vt:lpstr>
      <vt:lpstr>Case: Otero [ ] maybe don’t give this all up front? </vt:lpstr>
      <vt:lpstr>Study idea: could you model how well the reported sensitivity and specificity occur in TriNetX data? Do the ‘assumptions’ hold?</vt:lpstr>
      <vt:lpstr>PowerPoint Presentation</vt:lpstr>
      <vt:lpstr>NYT article link in depression</vt:lpstr>
      <vt:lpstr>What is the implied disease course?</vt:lpstr>
      <vt:lpstr>Part 1: Empiric Trial of Inhalers as a method of diagnosing airways disease</vt:lpstr>
      <vt:lpstr>Regression to the mean</vt:lpstr>
      <vt:lpstr>Self-limited disease</vt:lpstr>
      <vt:lpstr>The natural history:</vt:lpstr>
      <vt:lpstr>Confusion on this point is widespread</vt:lpstr>
      <vt:lpstr>Abductive Reasoning</vt:lpstr>
      <vt:lpstr>The likelihood principle explains how strong evidence is</vt:lpstr>
      <vt:lpstr>The likelihood principle</vt:lpstr>
      <vt:lpstr>Is ICS/LABA or SABA good evidence for asthma?</vt:lpstr>
      <vt:lpstr>We’re prone to confusion of this sort in many forms: </vt:lpstr>
      <vt:lpstr>https://link.springer.com/article/10.1007/s00024-022-03137-2</vt:lpstr>
      <vt:lpstr>PowerPoint Presentation</vt:lpstr>
      <vt:lpstr>Could we do this better?</vt:lpstr>
      <vt:lpstr>PowerPoint Presentation</vt:lpstr>
      <vt:lpstr>In sum,</vt:lpstr>
      <vt:lpstr>Responder fallacy? [ ] read and think about this from Senn – he’s done work in Asthma so there may be more of this he’s written about</vt:lpstr>
      <vt:lpstr>Part 2: Spectrum Bias and the problem with PFTs</vt:lpstr>
      <vt:lpstr>PowerPoint Presentation</vt:lpstr>
      <vt:lpstr>Part 3: How good is a normal A-a gradient anyway? </vt:lpstr>
      <vt:lpstr>Take-aways</vt:lpstr>
      <vt:lpstr>Summary</vt:lpstr>
      <vt:lpstr>Addendum: would treating his OSA help his exertional capacity?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PGR</dc:title>
  <dc:creator>BRIAN LOCKE</dc:creator>
  <cp:lastModifiedBy>BRIAN LOCKE</cp:lastModifiedBy>
  <cp:revision>15</cp:revision>
  <dcterms:created xsi:type="dcterms:W3CDTF">2022-10-08T23:10:56Z</dcterms:created>
  <dcterms:modified xsi:type="dcterms:W3CDTF">2023-01-29T20:04:11Z</dcterms:modified>
</cp:coreProperties>
</file>